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notesMasterIdLst>
    <p:notesMasterId r:id="rId30"/>
  </p:notesMasterIdLst>
  <p:handoutMasterIdLst>
    <p:handoutMasterId r:id="rId31"/>
  </p:handoutMasterIdLst>
  <p:sldIdLst>
    <p:sldId id="286" r:id="rId2"/>
    <p:sldId id="257" r:id="rId3"/>
    <p:sldId id="298" r:id="rId4"/>
    <p:sldId id="258" r:id="rId5"/>
    <p:sldId id="259" r:id="rId6"/>
    <p:sldId id="260" r:id="rId7"/>
    <p:sldId id="274" r:id="rId8"/>
    <p:sldId id="275" r:id="rId9"/>
    <p:sldId id="276" r:id="rId10"/>
    <p:sldId id="277" r:id="rId11"/>
    <p:sldId id="279" r:id="rId12"/>
    <p:sldId id="291" r:id="rId13"/>
    <p:sldId id="292" r:id="rId14"/>
    <p:sldId id="280" r:id="rId15"/>
    <p:sldId id="281" r:id="rId16"/>
    <p:sldId id="282" r:id="rId17"/>
    <p:sldId id="283" r:id="rId18"/>
    <p:sldId id="284" r:id="rId19"/>
    <p:sldId id="285" r:id="rId20"/>
    <p:sldId id="264" r:id="rId21"/>
    <p:sldId id="265" r:id="rId22"/>
    <p:sldId id="268" r:id="rId23"/>
    <p:sldId id="269" r:id="rId24"/>
    <p:sldId id="270" r:id="rId25"/>
    <p:sldId id="293" r:id="rId26"/>
    <p:sldId id="294" r:id="rId27"/>
    <p:sldId id="295" r:id="rId28"/>
    <p:sldId id="296"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75"/>
      <c:rotY val="0"/>
      <c:rAngAx val="1"/>
    </c:view3D>
    <c:floor>
      <c:thickness val="0"/>
    </c:floor>
    <c:sideWall>
      <c:thickness val="0"/>
    </c:sideWall>
    <c:backWall>
      <c:thickness val="0"/>
    </c:backWall>
    <c:plotArea>
      <c:layout>
        <c:manualLayout>
          <c:layoutTarget val="inner"/>
          <c:xMode val="edge"/>
          <c:yMode val="edge"/>
          <c:x val="1.4453271466066742E-3"/>
          <c:y val="0.45679386604421363"/>
          <c:w val="0.58673926803671095"/>
          <c:h val="0.53514287563428498"/>
        </c:manualLayout>
      </c:layout>
      <c:pie3DChart>
        <c:varyColors val="1"/>
        <c:ser>
          <c:idx val="0"/>
          <c:order val="0"/>
          <c:spPr>
            <a:ln>
              <a:solidFill>
                <a:schemeClr val="accent4">
                  <a:lumMod val="60000"/>
                  <a:lumOff val="40000"/>
                </a:schemeClr>
              </a:solidFill>
            </a:ln>
          </c:spPr>
          <c:explosion val="25"/>
          <c:dPt>
            <c:idx val="0"/>
            <c:bubble3D val="0"/>
          </c:dPt>
          <c:dPt>
            <c:idx val="1"/>
            <c:bubble3D val="0"/>
            <c:explosion val="17"/>
            <c:spPr>
              <a:solidFill>
                <a:schemeClr val="accent3"/>
              </a:solidFill>
              <a:ln>
                <a:solidFill>
                  <a:schemeClr val="accent4">
                    <a:lumMod val="60000"/>
                    <a:lumOff val="40000"/>
                  </a:schemeClr>
                </a:solidFill>
              </a:ln>
            </c:spPr>
          </c:dPt>
          <c:dPt>
            <c:idx val="2"/>
            <c:bubble3D val="0"/>
            <c:spPr>
              <a:solidFill>
                <a:schemeClr val="accent4"/>
              </a:solidFill>
              <a:ln>
                <a:solidFill>
                  <a:schemeClr val="accent4">
                    <a:lumMod val="60000"/>
                    <a:lumOff val="40000"/>
                  </a:schemeClr>
                </a:solidFill>
              </a:ln>
            </c:spPr>
          </c:dPt>
          <c:dLbls>
            <c:dLbl>
              <c:idx val="0"/>
              <c:layout>
                <c:manualLayout>
                  <c:x val="2.0085438279162302E-2"/>
                  <c:y val="5.9472187620778098E-2"/>
                </c:manualLayout>
              </c:layout>
              <c:tx>
                <c:rich>
                  <a:bodyPr/>
                  <a:lstStyle/>
                  <a:p>
                    <a:r>
                      <a:rPr lang="en-US" sz="1400" dirty="0" smtClean="0">
                        <a:solidFill>
                          <a:schemeClr val="tx1"/>
                        </a:solidFill>
                        <a:latin typeface="Tahoma" pitchFamily="34" charset="0"/>
                        <a:ea typeface="Tahoma" pitchFamily="34" charset="0"/>
                        <a:cs typeface="Tahoma" pitchFamily="34" charset="0"/>
                      </a:rPr>
                      <a:t> </a:t>
                    </a:r>
                    <a:r>
                      <a:rPr lang="en-US" sz="1400" dirty="0">
                        <a:solidFill>
                          <a:schemeClr val="tx1"/>
                        </a:solidFill>
                        <a:latin typeface="Tahoma" pitchFamily="34" charset="0"/>
                        <a:ea typeface="Tahoma" pitchFamily="34" charset="0"/>
                        <a:cs typeface="Tahoma" pitchFamily="34" charset="0"/>
                      </a:rPr>
                      <a:t>Building Level Data, </a:t>
                    </a:r>
                    <a:r>
                      <a:rPr lang="en-US" sz="1400" dirty="0" smtClean="0">
                        <a:solidFill>
                          <a:schemeClr val="tx1"/>
                        </a:solidFill>
                        <a:latin typeface="Tahoma" pitchFamily="34" charset="0"/>
                        <a:ea typeface="Tahoma" pitchFamily="34" charset="0"/>
                        <a:cs typeface="Tahoma" pitchFamily="34" charset="0"/>
                      </a:rPr>
                      <a:t> </a:t>
                    </a:r>
                    <a:r>
                      <a:rPr lang="en-US" sz="1400" dirty="0">
                        <a:solidFill>
                          <a:schemeClr val="tx1"/>
                        </a:solidFill>
                        <a:latin typeface="Tahoma" pitchFamily="34" charset="0"/>
                        <a:ea typeface="Tahoma" pitchFamily="34" charset="0"/>
                        <a:cs typeface="Tahoma" pitchFamily="34" charset="0"/>
                      </a:rPr>
                      <a:t>15%</a:t>
                    </a:r>
                    <a:endParaRPr lang="en-US" dirty="0">
                      <a:solidFill>
                        <a:schemeClr val="tx1"/>
                      </a:solidFill>
                    </a:endParaRPr>
                  </a:p>
                </c:rich>
              </c:tx>
              <c:showLegendKey val="0"/>
              <c:showVal val="0"/>
              <c:showCatName val="1"/>
              <c:showSerName val="0"/>
              <c:showPercent val="1"/>
              <c:showBubbleSize val="0"/>
            </c:dLbl>
            <c:dLbl>
              <c:idx val="1"/>
              <c:delete val="1"/>
            </c:dLbl>
            <c:dLbl>
              <c:idx val="2"/>
              <c:layout/>
              <c:tx>
                <c:rich>
                  <a:bodyPr/>
                  <a:lstStyle/>
                  <a:p>
                    <a:r>
                      <a:rPr lang="en-US" sz="1400" dirty="0" smtClean="0">
                        <a:solidFill>
                          <a:schemeClr val="tx1"/>
                        </a:solidFill>
                        <a:latin typeface="Tahoma" pitchFamily="34" charset="0"/>
                        <a:ea typeface="Tahoma" pitchFamily="34" charset="0"/>
                        <a:cs typeface="Tahoma" pitchFamily="34" charset="0"/>
                      </a:rPr>
                      <a:t>Observation/ Evidence,  50</a:t>
                    </a:r>
                    <a:r>
                      <a:rPr lang="en-US" sz="1400" dirty="0">
                        <a:solidFill>
                          <a:schemeClr val="tx1"/>
                        </a:solidFill>
                        <a:latin typeface="Tahoma" pitchFamily="34" charset="0"/>
                        <a:ea typeface="Tahoma" pitchFamily="34" charset="0"/>
                        <a:cs typeface="Tahoma" pitchFamily="34" charset="0"/>
                      </a:rPr>
                      <a:t>%</a:t>
                    </a:r>
                    <a:endParaRPr lang="en-US" dirty="0">
                      <a:solidFill>
                        <a:schemeClr val="tx1"/>
                      </a:solidFill>
                    </a:endParaRPr>
                  </a:p>
                </c:rich>
              </c:tx>
              <c:showLegendKey val="0"/>
              <c:showVal val="0"/>
              <c:showCatName val="1"/>
              <c:showSerName val="0"/>
              <c:showPercent val="1"/>
              <c:showBubbleSize val="0"/>
            </c:dLbl>
            <c:dLbl>
              <c:idx val="3"/>
              <c:tx>
                <c:rich>
                  <a:bodyPr/>
                  <a:lstStyle/>
                  <a:p>
                    <a:r>
                      <a:rPr lang="en-US" sz="1400" dirty="0" smtClean="0">
                        <a:solidFill>
                          <a:schemeClr val="tx1"/>
                        </a:solidFill>
                        <a:latin typeface="Tahoma" pitchFamily="34" charset="0"/>
                        <a:ea typeface="Tahoma" pitchFamily="34" charset="0"/>
                        <a:cs typeface="Tahoma" pitchFamily="34" charset="0"/>
                      </a:rPr>
                      <a:t>Observation</a:t>
                    </a:r>
                    <a:r>
                      <a:rPr lang="en-US" sz="1400" dirty="0">
                        <a:solidFill>
                          <a:schemeClr val="tx1"/>
                        </a:solidFill>
                        <a:latin typeface="Tahoma" pitchFamily="34" charset="0"/>
                        <a:ea typeface="Tahoma" pitchFamily="34" charset="0"/>
                        <a:cs typeface="Tahoma" pitchFamily="34" charset="0"/>
                      </a:rPr>
                      <a:t>/ Evidence, </a:t>
                    </a:r>
                    <a:r>
                      <a:rPr lang="en-US" sz="1400" dirty="0" smtClean="0">
                        <a:solidFill>
                          <a:schemeClr val="tx1"/>
                        </a:solidFill>
                        <a:latin typeface="Tahoma" pitchFamily="34" charset="0"/>
                        <a:ea typeface="Tahoma" pitchFamily="34" charset="0"/>
                        <a:cs typeface="Tahoma" pitchFamily="34" charset="0"/>
                      </a:rPr>
                      <a:t>50</a:t>
                    </a:r>
                    <a:r>
                      <a:rPr lang="en-US" sz="1400" dirty="0">
                        <a:solidFill>
                          <a:schemeClr val="tx1"/>
                        </a:solidFill>
                        <a:latin typeface="Tahoma" pitchFamily="34" charset="0"/>
                        <a:ea typeface="Tahoma" pitchFamily="34" charset="0"/>
                        <a:cs typeface="Tahoma" pitchFamily="34" charset="0"/>
                      </a:rPr>
                      <a:t>%</a:t>
                    </a:r>
                    <a:endParaRPr lang="en-US" dirty="0">
                      <a:solidFill>
                        <a:schemeClr val="tx1"/>
                      </a:solidFill>
                    </a:endParaRPr>
                  </a:p>
                </c:rich>
              </c:tx>
              <c:showLegendKey val="0"/>
              <c:showVal val="0"/>
              <c:showCatName val="1"/>
              <c:showSerName val="0"/>
              <c:showPercent val="1"/>
              <c:showBubbleSize val="0"/>
            </c:dLbl>
            <c:txPr>
              <a:bodyPr/>
              <a:lstStyle/>
              <a:p>
                <a:pPr>
                  <a:defRPr sz="1400"/>
                </a:pPr>
                <a:endParaRPr lang="en-US"/>
              </a:p>
            </c:txPr>
            <c:showLegendKey val="0"/>
            <c:showVal val="0"/>
            <c:showCatName val="1"/>
            <c:showSerName val="0"/>
            <c:showPercent val="1"/>
            <c:showBubbleSize val="0"/>
            <c:showLeaderLines val="1"/>
          </c:dLbls>
          <c:cat>
            <c:strRef>
              <c:f>Sheet1!$A$1:$A$3</c:f>
              <c:strCache>
                <c:ptCount val="3"/>
                <c:pt idx="0">
                  <c:v>Building Level Data</c:v>
                </c:pt>
                <c:pt idx="1">
                  <c:v>Elective Data</c:v>
                </c:pt>
                <c:pt idx="2">
                  <c:v>Observation/ Evidence</c:v>
                </c:pt>
              </c:strCache>
            </c:strRef>
          </c:cat>
          <c:val>
            <c:numRef>
              <c:f>Sheet1!$B$1:$B$3</c:f>
              <c:numCache>
                <c:formatCode>0%</c:formatCode>
                <c:ptCount val="3"/>
                <c:pt idx="0">
                  <c:v>0.15</c:v>
                </c:pt>
                <c:pt idx="1">
                  <c:v>0.35</c:v>
                </c:pt>
                <c:pt idx="2">
                  <c:v>0.5</c:v>
                </c:pt>
              </c:numCache>
            </c:numRef>
          </c:val>
        </c:ser>
        <c:dLbls>
          <c:showLegendKey val="0"/>
          <c:showVal val="0"/>
          <c:showCatName val="1"/>
          <c:showSerName val="0"/>
          <c:showPercent val="1"/>
          <c:showBubbleSize val="0"/>
          <c:showLeaderLines val="1"/>
        </c:dLbls>
      </c:pie3DChart>
      <c:spPr>
        <a:noFill/>
        <a:ln w="25401">
          <a:noFill/>
        </a:ln>
      </c:spPr>
    </c:plotArea>
    <c:plotVisOnly val="1"/>
    <c:dispBlanksAs val="zero"/>
    <c:showDLblsOverMax val="1"/>
  </c:chart>
  <c:txPr>
    <a:bodyPr/>
    <a:lstStyle/>
    <a:p>
      <a:pPr>
        <a:defRPr sz="1000"/>
      </a:pPr>
      <a:endParaRPr lang="en-US"/>
    </a:p>
  </c:txPr>
  <c:externalData r:id="rId2">
    <c:autoUpdate val="0"/>
  </c:externalData>
  <c:userShapes r:id="rId3"/>
</c:chartSpace>
</file>

<file path=ppt/drawings/_rels/drawing1.xml.rels><?xml version="1.0" encoding="UTF-8" standalone="yes"?>
<Relationships xmlns="http://schemas.openxmlformats.org/package/2006/relationships"><Relationship Id="rId1" Type="http://schemas.openxmlformats.org/officeDocument/2006/relationships/image" Target="../media/image3.png"/></Relationships>
</file>

<file path=ppt/drawings/drawing1.xml><?xml version="1.0" encoding="utf-8"?>
<c:userShapes xmlns:c="http://schemas.openxmlformats.org/drawingml/2006/chart">
  <cdr:relSizeAnchor xmlns:cdr="http://schemas.openxmlformats.org/drawingml/2006/chartDrawing">
    <cdr:from>
      <cdr:x>0.58438</cdr:x>
      <cdr:y>0.40569</cdr:y>
    </cdr:from>
    <cdr:to>
      <cdr:x>0.85104</cdr:x>
      <cdr:y>0.70777</cdr:y>
    </cdr:to>
    <cdr:sp macro="" textlink="">
      <cdr:nvSpPr>
        <cdr:cNvPr id="2" name="TextBox 1"/>
        <cdr:cNvSpPr txBox="1"/>
      </cdr:nvSpPr>
      <cdr:spPr>
        <a:xfrm xmlns:a="http://schemas.openxmlformats.org/drawingml/2006/main">
          <a:off x="5135042" y="2438400"/>
          <a:ext cx="2343184" cy="181565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dirty="0"/>
        </a:p>
      </cdr:txBody>
    </cdr:sp>
  </cdr:relSizeAnchor>
  <cdr:relSizeAnchor xmlns:cdr="http://schemas.openxmlformats.org/drawingml/2006/chartDrawing">
    <cdr:from>
      <cdr:x>0.05495</cdr:x>
      <cdr:y>0.141</cdr:y>
    </cdr:from>
    <cdr:to>
      <cdr:x>0.36971</cdr:x>
      <cdr:y>0.41373</cdr:y>
    </cdr:to>
    <cdr:sp macro="" textlink="">
      <cdr:nvSpPr>
        <cdr:cNvPr id="3" name="TextBox 2"/>
        <cdr:cNvSpPr txBox="1"/>
      </cdr:nvSpPr>
      <cdr:spPr>
        <a:xfrm xmlns:a="http://schemas.openxmlformats.org/drawingml/2006/main">
          <a:off x="482889" y="847508"/>
          <a:ext cx="2765834" cy="1639214"/>
        </a:xfrm>
        <a:prstGeom xmlns:a="http://schemas.openxmlformats.org/drawingml/2006/main" prst="rect">
          <a:avLst/>
        </a:prstGeom>
        <a:gradFill xmlns:a="http://schemas.openxmlformats.org/drawingml/2006/main"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27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Tahoma" pitchFamily="34" charset="0"/>
              <a:ea typeface="Tahoma" pitchFamily="34" charset="0"/>
              <a:cs typeface="Tahoma" pitchFamily="34" charset="0"/>
            </a:rPr>
            <a:t>Observation/Evidence</a:t>
          </a:r>
        </a:p>
        <a:p xmlns:a="http://schemas.openxmlformats.org/drawingml/2006/main">
          <a:r>
            <a:rPr lang="en-US" sz="1400" b="1" i="1" dirty="0" smtClean="0">
              <a:solidFill>
                <a:schemeClr val="bg1"/>
              </a:solidFill>
              <a:latin typeface="Tahoma" pitchFamily="34" charset="0"/>
              <a:ea typeface="Tahoma" pitchFamily="34" charset="0"/>
              <a:cs typeface="Tahoma" pitchFamily="34" charset="0"/>
            </a:rPr>
            <a:t>Effective 2013-2014</a:t>
          </a:r>
          <a:endParaRPr lang="en-US" sz="1400" b="1" i="1" dirty="0">
            <a:solidFill>
              <a:schemeClr val="bg1"/>
            </a:solidFill>
            <a:latin typeface="Tahoma" pitchFamily="34" charset="0"/>
            <a:ea typeface="Tahoma" pitchFamily="34" charset="0"/>
            <a:cs typeface="Tahoma" pitchFamily="34" charset="0"/>
          </a:endParaRPr>
        </a:p>
        <a:p xmlns:a="http://schemas.openxmlformats.org/drawingml/2006/main">
          <a:r>
            <a:rPr lang="en-US" sz="1400" dirty="0">
              <a:solidFill>
                <a:schemeClr val="bg1"/>
              </a:solidFill>
              <a:latin typeface="Tahoma" pitchFamily="34" charset="0"/>
              <a:ea typeface="Tahoma" pitchFamily="34" charset="0"/>
              <a:cs typeface="Tahoma" pitchFamily="34" charset="0"/>
            </a:rPr>
            <a:t>Danielson Framework Domains</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Planning and Preparation</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Classroom Environment</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Instruction</a:t>
          </a:r>
        </a:p>
        <a:p xmlns:a="http://schemas.openxmlformats.org/drawingml/2006/main">
          <a:pPr marL="228600" indent="-228600">
            <a:buAutoNum type="arabicPeriod"/>
          </a:pPr>
          <a:r>
            <a:rPr lang="en-US" sz="1400" dirty="0" smtClean="0">
              <a:solidFill>
                <a:schemeClr val="bg1"/>
              </a:solidFill>
              <a:latin typeface="Tahoma" pitchFamily="34" charset="0"/>
              <a:ea typeface="Tahoma" pitchFamily="34" charset="0"/>
              <a:cs typeface="Tahoma" pitchFamily="34" charset="0"/>
            </a:rPr>
            <a:t>Professional Responsibilities</a:t>
          </a:r>
        </a:p>
        <a:p xmlns:a="http://schemas.openxmlformats.org/drawingml/2006/main">
          <a:endParaRPr lang="en-US" sz="1400" i="1"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0.07547</cdr:x>
      <cdr:y>0.57143</cdr:y>
    </cdr:from>
    <cdr:to>
      <cdr:x>0.35849</cdr:x>
      <cdr:y>0.88312</cdr:y>
    </cdr:to>
    <cdr:sp macro="" textlink="">
      <cdr:nvSpPr>
        <cdr:cNvPr id="4" name="TextBox 3"/>
        <cdr:cNvSpPr txBox="1"/>
      </cdr:nvSpPr>
      <cdr:spPr>
        <a:xfrm xmlns:a="http://schemas.openxmlformats.org/drawingml/2006/main">
          <a:off x="609600" y="3352800"/>
          <a:ext cx="2286000" cy="1828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400" dirty="0">
            <a:solidFill>
              <a:schemeClr val="tx1"/>
            </a:solidFill>
            <a:latin typeface="Calibri" pitchFamily="34" charset="0"/>
            <a:cs typeface="Calibri" pitchFamily="34" charset="0"/>
          </a:endParaRPr>
        </a:p>
      </cdr:txBody>
    </cdr:sp>
  </cdr:relSizeAnchor>
  <cdr:relSizeAnchor xmlns:cdr="http://schemas.openxmlformats.org/drawingml/2006/chartDrawing">
    <cdr:from>
      <cdr:x>0.5283</cdr:x>
      <cdr:y>0.09091</cdr:y>
    </cdr:from>
    <cdr:to>
      <cdr:x>0.91509</cdr:x>
      <cdr:y>0.2987</cdr:y>
    </cdr:to>
    <cdr:sp macro="" textlink="">
      <cdr:nvSpPr>
        <cdr:cNvPr id="5" name="TextBox 4"/>
        <cdr:cNvSpPr txBox="1"/>
      </cdr:nvSpPr>
      <cdr:spPr>
        <a:xfrm xmlns:a="http://schemas.openxmlformats.org/drawingml/2006/main">
          <a:off x="4267200" y="533400"/>
          <a:ext cx="3124200" cy="1219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0.41624</cdr:x>
      <cdr:y>0.12678</cdr:y>
    </cdr:from>
    <cdr:to>
      <cdr:x>0.94522</cdr:x>
      <cdr:y>0.4397</cdr:y>
    </cdr:to>
    <cdr:sp macro="" textlink="">
      <cdr:nvSpPr>
        <cdr:cNvPr id="6" name="TextBox 5"/>
        <cdr:cNvSpPr txBox="1"/>
      </cdr:nvSpPr>
      <cdr:spPr>
        <a:xfrm xmlns:a="http://schemas.openxmlformats.org/drawingml/2006/main">
          <a:off x="3657568" y="762012"/>
          <a:ext cx="4648233" cy="1880827"/>
        </a:xfrm>
        <a:prstGeom xmlns:a="http://schemas.openxmlformats.org/drawingml/2006/main" prst="rect">
          <a:avLst/>
        </a:prstGeom>
        <a:gradFill xmlns:a="http://schemas.openxmlformats.org/drawingml/2006/main"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81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Tahoma" pitchFamily="34" charset="0"/>
              <a:ea typeface="Tahoma" pitchFamily="34" charset="0"/>
              <a:cs typeface="Tahoma" pitchFamily="34" charset="0"/>
            </a:rPr>
            <a:t>Building Level Data</a:t>
          </a:r>
        </a:p>
        <a:p xmlns:a="http://schemas.openxmlformats.org/drawingml/2006/main">
          <a:r>
            <a:rPr lang="en-US" sz="1400" b="1" i="1" dirty="0" smtClean="0">
              <a:solidFill>
                <a:schemeClr val="bg1"/>
              </a:solidFill>
              <a:latin typeface="Tahoma" pitchFamily="34" charset="0"/>
              <a:ea typeface="Tahoma" pitchFamily="34" charset="0"/>
              <a:cs typeface="Tahoma" pitchFamily="34" charset="0"/>
            </a:rPr>
            <a:t>Effective 2013-2014 SY</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Indicators of Academic Achievement</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Indicators of Closing the Achievement Gap, All Students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Indicators of Closing the Achievement Gap, Subgroups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Academic Growth PVAAS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Other Academic Indicators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Credit for Advanced Achievement</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 </a:t>
          </a:r>
          <a:endParaRPr lang="en-US" sz="1400"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0.51254</cdr:x>
      <cdr:y>0.5774</cdr:y>
    </cdr:from>
    <cdr:to>
      <cdr:x>0.99027</cdr:x>
      <cdr:y>0.89981</cdr:y>
    </cdr:to>
    <cdr:sp macro="" textlink="">
      <cdr:nvSpPr>
        <cdr:cNvPr id="8" name="TextBox 7"/>
        <cdr:cNvSpPr txBox="1"/>
      </cdr:nvSpPr>
      <cdr:spPr>
        <a:xfrm xmlns:a="http://schemas.openxmlformats.org/drawingml/2006/main">
          <a:off x="4503772" y="3470467"/>
          <a:ext cx="4197896" cy="1937874"/>
        </a:xfrm>
        <a:prstGeom xmlns:a="http://schemas.openxmlformats.org/drawingml/2006/main" prst="rect">
          <a:avLst/>
        </a:prstGeom>
        <a:gradFill xmlns:a="http://schemas.openxmlformats.org/drawingml/2006/main"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tx1"/>
              </a:solidFill>
              <a:latin typeface="Tahoma" pitchFamily="34" charset="0"/>
              <a:ea typeface="Tahoma" pitchFamily="34" charset="0"/>
              <a:cs typeface="Tahoma" pitchFamily="34" charset="0"/>
            </a:rPr>
            <a:t>Elective Data/SLOs</a:t>
          </a:r>
        </a:p>
        <a:p xmlns:a="http://schemas.openxmlformats.org/drawingml/2006/main">
          <a:r>
            <a:rPr lang="en-US" sz="1400" b="1" i="1" dirty="0" smtClean="0">
              <a:solidFill>
                <a:schemeClr val="tx1"/>
              </a:solidFill>
              <a:latin typeface="Tahoma" pitchFamily="34" charset="0"/>
              <a:ea typeface="Tahoma" pitchFamily="34" charset="0"/>
              <a:cs typeface="Tahoma" pitchFamily="34" charset="0"/>
            </a:rPr>
            <a:t>Optional 2013-2014 SY</a:t>
          </a:r>
        </a:p>
        <a:p xmlns:a="http://schemas.openxmlformats.org/drawingml/2006/main">
          <a:r>
            <a:rPr lang="en-US" sz="1400" b="1" i="1" dirty="0" smtClean="0">
              <a:solidFill>
                <a:schemeClr val="tx1"/>
              </a:solidFill>
              <a:latin typeface="Tahoma" pitchFamily="34" charset="0"/>
              <a:ea typeface="Tahoma" pitchFamily="34" charset="0"/>
              <a:cs typeface="Tahoma" pitchFamily="34" charset="0"/>
            </a:rPr>
            <a:t>Effective 2014-2015 SY</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District Designed Measures and Examinations</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Nationally Recognized Standardized Tests</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Industry Certification Examinations</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Student Projects Pursuant to Local Requirements</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Student Portfolios Pursuant to Local Requirements</a:t>
          </a:r>
        </a:p>
      </cdr:txBody>
    </cdr:sp>
  </cdr:relSizeAnchor>
  <cdr:relSizeAnchor xmlns:cdr="http://schemas.openxmlformats.org/drawingml/2006/chartDrawing">
    <cdr:from>
      <cdr:x>0.3125</cdr:x>
      <cdr:y>0.72565</cdr:y>
    </cdr:from>
    <cdr:to>
      <cdr:x>0.47852</cdr:x>
      <cdr:y>0.86236</cdr:y>
    </cdr:to>
    <cdr:sp macro="" textlink="">
      <cdr:nvSpPr>
        <cdr:cNvPr id="11" name="TextBox 10"/>
        <cdr:cNvSpPr txBox="1"/>
      </cdr:nvSpPr>
      <cdr:spPr>
        <a:xfrm xmlns:a="http://schemas.openxmlformats.org/drawingml/2006/main">
          <a:off x="2667000" y="4114800"/>
          <a:ext cx="1416881" cy="77521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200" b="1" dirty="0" smtClean="0">
              <a:latin typeface="Tahoma" pitchFamily="34" charset="0"/>
              <a:ea typeface="Tahoma" pitchFamily="34" charset="0"/>
              <a:cs typeface="Tahoma" pitchFamily="34" charset="0"/>
            </a:rPr>
            <a:t>Elective Data, 35%</a:t>
          </a:r>
          <a:endParaRPr lang="en-US" sz="1200" b="1" dirty="0">
            <a:latin typeface="Tahoma" pitchFamily="34" charset="0"/>
            <a:ea typeface="Tahoma" pitchFamily="34" charset="0"/>
            <a:cs typeface="Tahoma" pitchFamily="34" charset="0"/>
          </a:endParaRPr>
        </a:p>
      </cdr:txBody>
    </cdr:sp>
  </cdr:relSizeAnchor>
  <cdr:relSizeAnchor xmlns:cdr="http://schemas.openxmlformats.org/drawingml/2006/chartDrawing">
    <cdr:from>
      <cdr:x>0</cdr:x>
      <cdr:y>0.02688</cdr:y>
    </cdr:from>
    <cdr:to>
      <cdr:x>1</cdr:x>
      <cdr:y>0.15063</cdr:y>
    </cdr:to>
    <cdr:pic>
      <cdr:nvPicPr>
        <cdr:cNvPr id="7"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152400"/>
          <a:ext cx="8534400" cy="701720"/>
        </a:xfrm>
        <a:prstGeom xmlns:a="http://schemas.openxmlformats.org/drawingml/2006/main" prst="rect">
          <a:avLst/>
        </a:prstGeom>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22FE4D9-9DCA-4ED1-843B-E41C4AA56813}" type="datetimeFigureOut">
              <a:rPr lang="en-US" smtClean="0"/>
              <a:t>1/6/2014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B667F9B-4BCE-4750-B9F6-7F0C285B0F65}" type="slidenum">
              <a:rPr lang="en-US" smtClean="0"/>
              <a:t>‹#›</a:t>
            </a:fld>
            <a:endParaRPr lang="en-US"/>
          </a:p>
        </p:txBody>
      </p:sp>
    </p:spTree>
    <p:extLst>
      <p:ext uri="{BB962C8B-B14F-4D97-AF65-F5344CB8AC3E}">
        <p14:creationId xmlns:p14="http://schemas.microsoft.com/office/powerpoint/2010/main" val="1954094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50B32E-C888-403B-9014-2719960B7BF5}" type="datetimeFigureOut">
              <a:rPr lang="en-US" smtClean="0"/>
              <a:t>1/6/2014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108456-41FF-4EF5-8281-2A1E21A62D1E}" type="slidenum">
              <a:rPr lang="en-US" smtClean="0"/>
              <a:t>‹#›</a:t>
            </a:fld>
            <a:endParaRPr lang="en-US"/>
          </a:p>
        </p:txBody>
      </p:sp>
    </p:spTree>
    <p:extLst>
      <p:ext uri="{BB962C8B-B14F-4D97-AF65-F5344CB8AC3E}">
        <p14:creationId xmlns:p14="http://schemas.microsoft.com/office/powerpoint/2010/main" val="575726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a:ln/>
        </p:spPr>
      </p:sp>
      <p:sp>
        <p:nvSpPr>
          <p:cNvPr id="147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900" i="1" dirty="0" smtClean="0"/>
              <a:t>The goal of this activity is to expand participants’ knowledge of the Framework domains to include the 22 components they contain.</a:t>
            </a:r>
          </a:p>
          <a:p>
            <a:pPr marL="171450" indent="-171450">
              <a:buFont typeface="Arial" charset="0"/>
              <a:buChar char="•"/>
            </a:pPr>
            <a:r>
              <a:rPr lang="en-US" altLang="en-US" sz="900" i="1" dirty="0" smtClean="0"/>
              <a:t>Remind staff</a:t>
            </a:r>
            <a:r>
              <a:rPr lang="en-US" altLang="en-US" sz="900" i="1" baseline="0" dirty="0" smtClean="0"/>
              <a:t> that 2/3 are on stage domains where observer will be observing </a:t>
            </a:r>
          </a:p>
          <a:p>
            <a:pPr marL="171450" indent="-171450">
              <a:buFont typeface="Arial" charset="0"/>
              <a:buChar char="•"/>
            </a:pPr>
            <a:r>
              <a:rPr lang="en-US" altLang="en-US" sz="900" i="1" baseline="0" dirty="0" smtClean="0"/>
              <a:t>¼ are off stage </a:t>
            </a:r>
          </a:p>
          <a:p>
            <a:pPr marL="171450" indent="-171450">
              <a:buFont typeface="Arial" charset="0"/>
              <a:buChar char="•"/>
            </a:pPr>
            <a:r>
              <a:rPr lang="en-US" altLang="en-US" sz="900" i="1" baseline="0" dirty="0" smtClean="0"/>
              <a:t>This is the Danielson Framework – Rubrics are different that what we have currently had</a:t>
            </a:r>
            <a:endParaRPr lang="en-US" altLang="en-US" sz="900" i="1" dirty="0" smtClean="0"/>
          </a:p>
          <a:p>
            <a:endParaRPr lang="en-US" altLang="en-US" sz="900" b="1" i="1" dirty="0" smtClean="0"/>
          </a:p>
          <a:p>
            <a:r>
              <a:rPr lang="en-US" altLang="en-US" sz="900" b="1" dirty="0" smtClean="0"/>
              <a:t>Show: </a:t>
            </a:r>
            <a:r>
              <a:rPr lang="en-US" altLang="en-US" sz="900" dirty="0" smtClean="0"/>
              <a:t>Slide, “The Framework for Teaching” and invite participants to adjust the numbers on their list if they need to, based on this additional information.</a:t>
            </a:r>
          </a:p>
          <a:p>
            <a:r>
              <a:rPr lang="en-US" altLang="en-US" sz="900" dirty="0" smtClean="0"/>
              <a:t> </a:t>
            </a:r>
          </a:p>
          <a:p>
            <a:r>
              <a:rPr lang="en-US" altLang="en-US" sz="900" b="1" dirty="0" smtClean="0"/>
              <a:t>Allow 3 minutes</a:t>
            </a:r>
          </a:p>
          <a:p>
            <a:endParaRPr lang="en-US" altLang="en-US" sz="900" b="1" dirty="0" smtClean="0"/>
          </a:p>
          <a:p>
            <a:r>
              <a:rPr lang="en-US" altLang="en-US" sz="900" b="1" dirty="0" smtClean="0"/>
              <a:t>Say: </a:t>
            </a:r>
            <a:r>
              <a:rPr lang="en-US" altLang="en-US" sz="900" dirty="0" smtClean="0"/>
              <a:t> How many had number four as the </a:t>
            </a:r>
            <a:r>
              <a:rPr lang="en-US" altLang="en-US" sz="900" i="1" u="sng" dirty="0" smtClean="0"/>
              <a:t>least frequently occurring</a:t>
            </a:r>
            <a:r>
              <a:rPr lang="en-US" altLang="en-US" sz="900" u="sng" dirty="0" smtClean="0"/>
              <a:t>  </a:t>
            </a:r>
            <a:r>
              <a:rPr lang="en-US" altLang="en-US" sz="900" dirty="0" smtClean="0"/>
              <a:t> item on the list? Why do you think this is so? (because most of us think of the items in Domain 4 as just things we “have to do” and not components that are connected to student learning. </a:t>
            </a:r>
          </a:p>
          <a:p>
            <a:endParaRPr lang="en-US" altLang="en-US" sz="900" dirty="0" smtClean="0"/>
          </a:p>
          <a:p>
            <a:r>
              <a:rPr lang="en-US" altLang="en-US" sz="900" dirty="0" smtClean="0"/>
              <a:t>Explain that the items on the right-hand side of the chart are the on-stage components of the Framework, those that we see when we observe in a classroom. On the other hand, Domains 1 and 4, on the left, are the off-stage domains of the Framework. They occur outside the act of teaching. </a:t>
            </a:r>
          </a:p>
          <a:p>
            <a:endParaRPr lang="en-US" altLang="en-US" sz="900" dirty="0" smtClean="0"/>
          </a:p>
          <a:p>
            <a:r>
              <a:rPr lang="en-US" altLang="en-US" sz="900" dirty="0" smtClean="0"/>
              <a:t>Tell participants that, just like any other content, the Framework has its own vocabulary. There are four domains, and 22 components. Ask them to try to use the correct terms when referring to these concepts going forward. </a:t>
            </a:r>
          </a:p>
          <a:p>
            <a:endParaRPr lang="en-US" altLang="en-US" sz="900" dirty="0" smtClean="0"/>
          </a:p>
          <a:p>
            <a:r>
              <a:rPr lang="en-US" altLang="en-US" sz="900" i="1" dirty="0" smtClean="0"/>
              <a:t>Note: if the Framework for  Teaching is to be used for teacher evaluation, point out that the off-stage domains are important, and because they are “behind the scenes”,  we have to make sure to collect information about them before and after the observed lesson. </a:t>
            </a:r>
          </a:p>
        </p:txBody>
      </p:sp>
      <p:sp>
        <p:nvSpPr>
          <p:cNvPr id="147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b="1">
                <a:solidFill>
                  <a:schemeClr val="tx1"/>
                </a:solidFill>
                <a:latin typeface="Arial" charset="0"/>
              </a:defRPr>
            </a:lvl1pPr>
            <a:lvl2pPr marL="742950" indent="-285750" defTabSz="903288">
              <a:defRPr b="1">
                <a:solidFill>
                  <a:schemeClr val="tx1"/>
                </a:solidFill>
                <a:latin typeface="Arial" charset="0"/>
              </a:defRPr>
            </a:lvl2pPr>
            <a:lvl3pPr marL="1143000" indent="-228600" defTabSz="903288">
              <a:defRPr b="1">
                <a:solidFill>
                  <a:schemeClr val="tx1"/>
                </a:solidFill>
                <a:latin typeface="Arial" charset="0"/>
              </a:defRPr>
            </a:lvl3pPr>
            <a:lvl4pPr marL="1600200" indent="-228600" defTabSz="903288">
              <a:defRPr b="1">
                <a:solidFill>
                  <a:schemeClr val="tx1"/>
                </a:solidFill>
                <a:latin typeface="Arial" charset="0"/>
              </a:defRPr>
            </a:lvl4pPr>
            <a:lvl5pPr marL="2057400" indent="-228600" defTabSz="903288">
              <a:defRPr b="1">
                <a:solidFill>
                  <a:schemeClr val="tx1"/>
                </a:solidFill>
                <a:latin typeface="Arial" charset="0"/>
              </a:defRPr>
            </a:lvl5pPr>
            <a:lvl6pPr marL="2514600" indent="-228600" algn="ctr" defTabSz="903288" eaLnBrk="0" fontAlgn="base" hangingPunct="0">
              <a:spcBef>
                <a:spcPct val="0"/>
              </a:spcBef>
              <a:spcAft>
                <a:spcPct val="0"/>
              </a:spcAft>
              <a:defRPr b="1">
                <a:solidFill>
                  <a:schemeClr val="tx1"/>
                </a:solidFill>
                <a:latin typeface="Arial" charset="0"/>
              </a:defRPr>
            </a:lvl6pPr>
            <a:lvl7pPr marL="2971800" indent="-228600" algn="ctr" defTabSz="903288" eaLnBrk="0" fontAlgn="base" hangingPunct="0">
              <a:spcBef>
                <a:spcPct val="0"/>
              </a:spcBef>
              <a:spcAft>
                <a:spcPct val="0"/>
              </a:spcAft>
              <a:defRPr b="1">
                <a:solidFill>
                  <a:schemeClr val="tx1"/>
                </a:solidFill>
                <a:latin typeface="Arial" charset="0"/>
              </a:defRPr>
            </a:lvl7pPr>
            <a:lvl8pPr marL="3429000" indent="-228600" algn="ctr" defTabSz="903288" eaLnBrk="0" fontAlgn="base" hangingPunct="0">
              <a:spcBef>
                <a:spcPct val="0"/>
              </a:spcBef>
              <a:spcAft>
                <a:spcPct val="0"/>
              </a:spcAft>
              <a:defRPr b="1">
                <a:solidFill>
                  <a:schemeClr val="tx1"/>
                </a:solidFill>
                <a:latin typeface="Arial" charset="0"/>
              </a:defRPr>
            </a:lvl8pPr>
            <a:lvl9pPr marL="3886200" indent="-228600" algn="ctr" defTabSz="903288" eaLnBrk="0" fontAlgn="base" hangingPunct="0">
              <a:spcBef>
                <a:spcPct val="0"/>
              </a:spcBef>
              <a:spcAft>
                <a:spcPct val="0"/>
              </a:spcAft>
              <a:defRPr b="1">
                <a:solidFill>
                  <a:schemeClr val="tx1"/>
                </a:solidFill>
                <a:latin typeface="Arial" charset="0"/>
              </a:defRPr>
            </a:lvl9pPr>
          </a:lstStyle>
          <a:p>
            <a:fld id="{5AA9E856-1E84-45BB-8D2D-1AFC74F94F7D}" type="slidenum">
              <a:rPr lang="en-US" altLang="en-US" b="0" smtClean="0">
                <a:latin typeface="Times New Roman" pitchFamily="18" charset="0"/>
              </a:rPr>
              <a:pPr/>
              <a:t>7</a:t>
            </a:fld>
            <a:endParaRPr lang="en-US" altLang="en-US" b="0"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t>Refer once more to the white “Process” chart and invite participants to note where we are in the process of the Formal, Announced observation. </a:t>
            </a:r>
          </a:p>
          <a:p>
            <a:pPr>
              <a:defRPr/>
            </a:pPr>
            <a:endParaRPr lang="en-US" dirty="0" smtClean="0"/>
          </a:p>
          <a:p>
            <a:pPr>
              <a:defRPr/>
            </a:pPr>
            <a:r>
              <a:rPr lang="en-US" dirty="0" smtClean="0"/>
              <a:t>Note that the evaluator receives the teacher’s rubric evaluation and notes where s/he agrees. Tell participants that one of the ways to make this process time-saving and effective is for the evaluator to select the components for discussion PRIOR to the post teaching conference. </a:t>
            </a:r>
          </a:p>
          <a:p>
            <a:pPr>
              <a:defRPr/>
            </a:pPr>
            <a:endParaRPr lang="en-US" dirty="0" smtClean="0"/>
          </a:p>
          <a:p>
            <a:pPr>
              <a:defRPr/>
            </a:pPr>
            <a:r>
              <a:rPr lang="en-US" dirty="0" smtClean="0"/>
              <a:t>Components for discussion are:</a:t>
            </a:r>
          </a:p>
          <a:p>
            <a:pPr marL="171418" indent="-171418">
              <a:buFont typeface="Arial"/>
              <a:buChar char="•"/>
              <a:defRPr/>
            </a:pPr>
            <a:r>
              <a:rPr lang="en-US" dirty="0" smtClean="0"/>
              <a:t>Components where the teacher rated too high or too low</a:t>
            </a:r>
          </a:p>
          <a:p>
            <a:pPr marL="171418" indent="-171418">
              <a:buFont typeface="Arial"/>
              <a:buChar char="•"/>
              <a:defRPr/>
            </a:pPr>
            <a:r>
              <a:rPr lang="en-US" dirty="0" smtClean="0"/>
              <a:t>Components where the teacher rated accurately, but the rating was Failing. </a:t>
            </a:r>
          </a:p>
          <a:p>
            <a:pPr marL="171418" indent="-171418">
              <a:buFont typeface="Arial"/>
              <a:buChar char="•"/>
              <a:defRPr/>
            </a:pPr>
            <a:endParaRPr lang="en-US" dirty="0" smtClean="0"/>
          </a:p>
          <a:p>
            <a:pPr>
              <a:defRPr/>
            </a:pPr>
            <a:r>
              <a:rPr lang="en-US" dirty="0" smtClean="0"/>
              <a:t>All other components are those where the teacher and evaluator agree, so are “finished” components, that do not need to be assessed during the post, nor discussed at length. </a:t>
            </a:r>
          </a:p>
          <a:p>
            <a:pPr>
              <a:defRPr/>
            </a:pPr>
            <a:endParaRPr lang="en-US" dirty="0" smtClean="0"/>
          </a:p>
          <a:p>
            <a:pPr>
              <a:defRPr/>
            </a:pPr>
            <a:r>
              <a:rPr lang="en-US" dirty="0" smtClean="0"/>
              <a:t>NOTE: It is the evaluator’s job to review the teacher’s evaluation rubric PRIOR to the post, and to note the components of agreement, which go “off the table’: teacher/evaluator agree, so these should be marked in that way on the rubric ahead of time. Only the Components for discussion are the focus of the post-conference. </a:t>
            </a:r>
          </a:p>
        </p:txBody>
      </p:sp>
      <p:sp>
        <p:nvSpPr>
          <p:cNvPr id="2396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a:defRPr b="1">
                <a:solidFill>
                  <a:schemeClr val="tx1"/>
                </a:solidFill>
                <a:latin typeface="Arial" charset="0"/>
              </a:defRPr>
            </a:lvl1pPr>
            <a:lvl2pPr marL="742950" indent="-285750" defTabSz="909638">
              <a:defRPr b="1">
                <a:solidFill>
                  <a:schemeClr val="tx1"/>
                </a:solidFill>
                <a:latin typeface="Arial" charset="0"/>
              </a:defRPr>
            </a:lvl2pPr>
            <a:lvl3pPr marL="1143000" indent="-228600" defTabSz="909638">
              <a:defRPr b="1">
                <a:solidFill>
                  <a:schemeClr val="tx1"/>
                </a:solidFill>
                <a:latin typeface="Arial" charset="0"/>
              </a:defRPr>
            </a:lvl3pPr>
            <a:lvl4pPr marL="1600200" indent="-228600" defTabSz="909638">
              <a:defRPr b="1">
                <a:solidFill>
                  <a:schemeClr val="tx1"/>
                </a:solidFill>
                <a:latin typeface="Arial" charset="0"/>
              </a:defRPr>
            </a:lvl4pPr>
            <a:lvl5pPr marL="2057400" indent="-228600" defTabSz="909638">
              <a:defRPr b="1">
                <a:solidFill>
                  <a:schemeClr val="tx1"/>
                </a:solidFill>
                <a:latin typeface="Arial" charset="0"/>
              </a:defRPr>
            </a:lvl5pPr>
            <a:lvl6pPr marL="2514600" indent="-228600" algn="ctr" defTabSz="909638" eaLnBrk="0" fontAlgn="base" hangingPunct="0">
              <a:spcBef>
                <a:spcPct val="0"/>
              </a:spcBef>
              <a:spcAft>
                <a:spcPct val="0"/>
              </a:spcAft>
              <a:defRPr b="1">
                <a:solidFill>
                  <a:schemeClr val="tx1"/>
                </a:solidFill>
                <a:latin typeface="Arial" charset="0"/>
              </a:defRPr>
            </a:lvl6pPr>
            <a:lvl7pPr marL="2971800" indent="-228600" algn="ctr" defTabSz="909638" eaLnBrk="0" fontAlgn="base" hangingPunct="0">
              <a:spcBef>
                <a:spcPct val="0"/>
              </a:spcBef>
              <a:spcAft>
                <a:spcPct val="0"/>
              </a:spcAft>
              <a:defRPr b="1">
                <a:solidFill>
                  <a:schemeClr val="tx1"/>
                </a:solidFill>
                <a:latin typeface="Arial" charset="0"/>
              </a:defRPr>
            </a:lvl7pPr>
            <a:lvl8pPr marL="3429000" indent="-228600" algn="ctr" defTabSz="909638" eaLnBrk="0" fontAlgn="base" hangingPunct="0">
              <a:spcBef>
                <a:spcPct val="0"/>
              </a:spcBef>
              <a:spcAft>
                <a:spcPct val="0"/>
              </a:spcAft>
              <a:defRPr b="1">
                <a:solidFill>
                  <a:schemeClr val="tx1"/>
                </a:solidFill>
                <a:latin typeface="Arial" charset="0"/>
              </a:defRPr>
            </a:lvl8pPr>
            <a:lvl9pPr marL="3886200" indent="-228600" algn="ctr" defTabSz="909638" eaLnBrk="0" fontAlgn="base" hangingPunct="0">
              <a:spcBef>
                <a:spcPct val="0"/>
              </a:spcBef>
              <a:spcAft>
                <a:spcPct val="0"/>
              </a:spcAft>
              <a:defRPr b="1">
                <a:solidFill>
                  <a:schemeClr val="tx1"/>
                </a:solidFill>
                <a:latin typeface="Arial" charset="0"/>
              </a:defRPr>
            </a:lvl9pPr>
          </a:lstStyle>
          <a:p>
            <a:fld id="{9274A4CF-4094-404E-BBFF-3BA5AE93181B}" type="slidenum">
              <a:rPr lang="en-US" altLang="en-US" b="0" smtClean="0">
                <a:latin typeface="Times New Roman" pitchFamily="18" charset="0"/>
              </a:rPr>
              <a:pPr/>
              <a:t>16</a:t>
            </a:fld>
            <a:endParaRPr lang="en-US" altLang="en-US" b="0"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noTextEdit="1"/>
          </p:cNvSpPr>
          <p:nvPr>
            <p:ph type="sldImg"/>
          </p:nvPr>
        </p:nvSpPr>
        <p:spPr>
          <a:ln/>
        </p:spPr>
      </p:sp>
      <p:sp>
        <p:nvSpPr>
          <p:cNvPr id="2406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2406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a:defRPr b="1">
                <a:solidFill>
                  <a:schemeClr val="tx1"/>
                </a:solidFill>
                <a:latin typeface="Arial" charset="0"/>
              </a:defRPr>
            </a:lvl1pPr>
            <a:lvl2pPr marL="742950" indent="-285750" defTabSz="909638">
              <a:defRPr b="1">
                <a:solidFill>
                  <a:schemeClr val="tx1"/>
                </a:solidFill>
                <a:latin typeface="Arial" charset="0"/>
              </a:defRPr>
            </a:lvl2pPr>
            <a:lvl3pPr marL="1143000" indent="-228600" defTabSz="909638">
              <a:defRPr b="1">
                <a:solidFill>
                  <a:schemeClr val="tx1"/>
                </a:solidFill>
                <a:latin typeface="Arial" charset="0"/>
              </a:defRPr>
            </a:lvl3pPr>
            <a:lvl4pPr marL="1600200" indent="-228600" defTabSz="909638">
              <a:defRPr b="1">
                <a:solidFill>
                  <a:schemeClr val="tx1"/>
                </a:solidFill>
                <a:latin typeface="Arial" charset="0"/>
              </a:defRPr>
            </a:lvl4pPr>
            <a:lvl5pPr marL="2057400" indent="-228600" defTabSz="909638">
              <a:defRPr b="1">
                <a:solidFill>
                  <a:schemeClr val="tx1"/>
                </a:solidFill>
                <a:latin typeface="Arial" charset="0"/>
              </a:defRPr>
            </a:lvl5pPr>
            <a:lvl6pPr marL="2514600" indent="-228600" algn="ctr" defTabSz="909638" eaLnBrk="0" fontAlgn="base" hangingPunct="0">
              <a:spcBef>
                <a:spcPct val="0"/>
              </a:spcBef>
              <a:spcAft>
                <a:spcPct val="0"/>
              </a:spcAft>
              <a:defRPr b="1">
                <a:solidFill>
                  <a:schemeClr val="tx1"/>
                </a:solidFill>
                <a:latin typeface="Arial" charset="0"/>
              </a:defRPr>
            </a:lvl6pPr>
            <a:lvl7pPr marL="2971800" indent="-228600" algn="ctr" defTabSz="909638" eaLnBrk="0" fontAlgn="base" hangingPunct="0">
              <a:spcBef>
                <a:spcPct val="0"/>
              </a:spcBef>
              <a:spcAft>
                <a:spcPct val="0"/>
              </a:spcAft>
              <a:defRPr b="1">
                <a:solidFill>
                  <a:schemeClr val="tx1"/>
                </a:solidFill>
                <a:latin typeface="Arial" charset="0"/>
              </a:defRPr>
            </a:lvl7pPr>
            <a:lvl8pPr marL="3429000" indent="-228600" algn="ctr" defTabSz="909638" eaLnBrk="0" fontAlgn="base" hangingPunct="0">
              <a:spcBef>
                <a:spcPct val="0"/>
              </a:spcBef>
              <a:spcAft>
                <a:spcPct val="0"/>
              </a:spcAft>
              <a:defRPr b="1">
                <a:solidFill>
                  <a:schemeClr val="tx1"/>
                </a:solidFill>
                <a:latin typeface="Arial" charset="0"/>
              </a:defRPr>
            </a:lvl8pPr>
            <a:lvl9pPr marL="3886200" indent="-228600" algn="ctr" defTabSz="909638" eaLnBrk="0" fontAlgn="base" hangingPunct="0">
              <a:spcBef>
                <a:spcPct val="0"/>
              </a:spcBef>
              <a:spcAft>
                <a:spcPct val="0"/>
              </a:spcAft>
              <a:defRPr b="1">
                <a:solidFill>
                  <a:schemeClr val="tx1"/>
                </a:solidFill>
                <a:latin typeface="Arial" charset="0"/>
              </a:defRPr>
            </a:lvl9pPr>
          </a:lstStyle>
          <a:p>
            <a:fld id="{7F83252D-758A-40E7-BD1C-686E65664209}" type="slidenum">
              <a:rPr lang="en-US" altLang="en-US" b="0" smtClean="0">
                <a:latin typeface="Times New Roman" pitchFamily="18" charset="0"/>
              </a:rPr>
              <a:pPr/>
              <a:t>17</a:t>
            </a:fld>
            <a:endParaRPr lang="en-US" altLang="en-US" b="0"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Slide Image Placeholder 1"/>
          <p:cNvSpPr>
            <a:spLocks noGrp="1" noRot="1" noChangeAspect="1" noTextEdit="1"/>
          </p:cNvSpPr>
          <p:nvPr>
            <p:ph type="sldImg"/>
          </p:nvPr>
        </p:nvSpPr>
        <p:spPr>
          <a:ln/>
        </p:spPr>
      </p:sp>
      <p:sp>
        <p:nvSpPr>
          <p:cNvPr id="2416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Evaluators should be reminded to let the teacher start by pointing out any evidence they may have added to the record </a:t>
            </a:r>
            <a:r>
              <a:rPr lang="en-US" altLang="en-US" b="1" u="sng" smtClean="0"/>
              <a:t>for the observed lesson.</a:t>
            </a:r>
            <a:r>
              <a:rPr lang="en-US" altLang="en-US" smtClean="0"/>
              <a:t> Evidence from other lessons may not be added unless it has a direct bearing on the evaluation of the lesson in question. (Example: “I grouped the students based on yesterday’s formative assessment.”)</a:t>
            </a:r>
          </a:p>
          <a:p>
            <a:endParaRPr lang="en-US" altLang="en-US" smtClean="0"/>
          </a:p>
          <a:p>
            <a:r>
              <a:rPr lang="en-US" altLang="en-US" smtClean="0"/>
              <a:t>The evaluator should make sure that the teacher refers to the evidence and where it matches with the rubric as s/he explains the ratings for the Components for Discussion. </a:t>
            </a:r>
          </a:p>
          <a:p>
            <a:endParaRPr lang="en-US" altLang="en-US" smtClean="0"/>
          </a:p>
          <a:p>
            <a:r>
              <a:rPr lang="en-US" altLang="en-US" smtClean="0"/>
              <a:t>Evaluator should respectfully disagree when the teacher’s interpretation is incorrect, and should agree when the teacher’s explanation is persuasive. </a:t>
            </a:r>
          </a:p>
          <a:p>
            <a:endParaRPr lang="en-US" altLang="en-US" smtClean="0"/>
          </a:p>
          <a:p>
            <a:r>
              <a:rPr lang="en-US" altLang="en-US" smtClean="0"/>
              <a:t>Domain 4 components that have a direct bearing on the lesson may be discussed with evidence collected and the rubric rated as well. Please note that evidence for all D4 components is not required for a single lesson. </a:t>
            </a:r>
          </a:p>
          <a:p>
            <a:endParaRPr lang="en-US" altLang="en-US" smtClean="0"/>
          </a:p>
          <a:p>
            <a:endParaRPr lang="en-US" altLang="en-US" smtClean="0"/>
          </a:p>
        </p:txBody>
      </p:sp>
      <p:sp>
        <p:nvSpPr>
          <p:cNvPr id="2416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a:defRPr b="1">
                <a:solidFill>
                  <a:schemeClr val="tx1"/>
                </a:solidFill>
                <a:latin typeface="Arial" charset="0"/>
              </a:defRPr>
            </a:lvl1pPr>
            <a:lvl2pPr marL="742950" indent="-285750" defTabSz="909638">
              <a:defRPr b="1">
                <a:solidFill>
                  <a:schemeClr val="tx1"/>
                </a:solidFill>
                <a:latin typeface="Arial" charset="0"/>
              </a:defRPr>
            </a:lvl2pPr>
            <a:lvl3pPr marL="1143000" indent="-228600" defTabSz="909638">
              <a:defRPr b="1">
                <a:solidFill>
                  <a:schemeClr val="tx1"/>
                </a:solidFill>
                <a:latin typeface="Arial" charset="0"/>
              </a:defRPr>
            </a:lvl3pPr>
            <a:lvl4pPr marL="1600200" indent="-228600" defTabSz="909638">
              <a:defRPr b="1">
                <a:solidFill>
                  <a:schemeClr val="tx1"/>
                </a:solidFill>
                <a:latin typeface="Arial" charset="0"/>
              </a:defRPr>
            </a:lvl4pPr>
            <a:lvl5pPr marL="2057400" indent="-228600" defTabSz="909638">
              <a:defRPr b="1">
                <a:solidFill>
                  <a:schemeClr val="tx1"/>
                </a:solidFill>
                <a:latin typeface="Arial" charset="0"/>
              </a:defRPr>
            </a:lvl5pPr>
            <a:lvl6pPr marL="2514600" indent="-228600" algn="ctr" defTabSz="909638" eaLnBrk="0" fontAlgn="base" hangingPunct="0">
              <a:spcBef>
                <a:spcPct val="0"/>
              </a:spcBef>
              <a:spcAft>
                <a:spcPct val="0"/>
              </a:spcAft>
              <a:defRPr b="1">
                <a:solidFill>
                  <a:schemeClr val="tx1"/>
                </a:solidFill>
                <a:latin typeface="Arial" charset="0"/>
              </a:defRPr>
            </a:lvl6pPr>
            <a:lvl7pPr marL="2971800" indent="-228600" algn="ctr" defTabSz="909638" eaLnBrk="0" fontAlgn="base" hangingPunct="0">
              <a:spcBef>
                <a:spcPct val="0"/>
              </a:spcBef>
              <a:spcAft>
                <a:spcPct val="0"/>
              </a:spcAft>
              <a:defRPr b="1">
                <a:solidFill>
                  <a:schemeClr val="tx1"/>
                </a:solidFill>
                <a:latin typeface="Arial" charset="0"/>
              </a:defRPr>
            </a:lvl7pPr>
            <a:lvl8pPr marL="3429000" indent="-228600" algn="ctr" defTabSz="909638" eaLnBrk="0" fontAlgn="base" hangingPunct="0">
              <a:spcBef>
                <a:spcPct val="0"/>
              </a:spcBef>
              <a:spcAft>
                <a:spcPct val="0"/>
              </a:spcAft>
              <a:defRPr b="1">
                <a:solidFill>
                  <a:schemeClr val="tx1"/>
                </a:solidFill>
                <a:latin typeface="Arial" charset="0"/>
              </a:defRPr>
            </a:lvl8pPr>
            <a:lvl9pPr marL="3886200" indent="-228600" algn="ctr" defTabSz="909638" eaLnBrk="0" fontAlgn="base" hangingPunct="0">
              <a:spcBef>
                <a:spcPct val="0"/>
              </a:spcBef>
              <a:spcAft>
                <a:spcPct val="0"/>
              </a:spcAft>
              <a:defRPr b="1">
                <a:solidFill>
                  <a:schemeClr val="tx1"/>
                </a:solidFill>
                <a:latin typeface="Arial" charset="0"/>
              </a:defRPr>
            </a:lvl9pPr>
          </a:lstStyle>
          <a:p>
            <a:fld id="{8683928D-586C-4268-AA18-DDDE5594FAF8}" type="slidenum">
              <a:rPr lang="en-US" altLang="en-US" b="0" smtClean="0">
                <a:latin typeface="Times New Roman" pitchFamily="18" charset="0"/>
              </a:rPr>
              <a:pPr/>
              <a:t>18</a:t>
            </a:fld>
            <a:endParaRPr lang="en-US" altLang="en-US" b="0"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Slide Image Placeholder 1"/>
          <p:cNvSpPr>
            <a:spLocks noGrp="1" noRot="1" noChangeAspect="1" noTextEdit="1"/>
          </p:cNvSpPr>
          <p:nvPr>
            <p:ph type="sldImg"/>
          </p:nvPr>
        </p:nvSpPr>
        <p:spPr>
          <a:ln/>
        </p:spPr>
      </p:sp>
      <p:sp>
        <p:nvSpPr>
          <p:cNvPr id="2426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 evaluator’s rubric would have the Components of Agreement marked as a preparation for the post. </a:t>
            </a:r>
          </a:p>
          <a:p>
            <a:endParaRPr lang="en-US" altLang="en-US" smtClean="0"/>
          </a:p>
          <a:p>
            <a:r>
              <a:rPr lang="en-US" altLang="en-US" smtClean="0"/>
              <a:t>Teacher should be notified of the Components for Discussion in advance of the post. </a:t>
            </a:r>
          </a:p>
          <a:p>
            <a:endParaRPr lang="en-US" altLang="en-US" smtClean="0"/>
          </a:p>
          <a:p>
            <a:r>
              <a:rPr lang="en-US" altLang="en-US" smtClean="0"/>
              <a:t>Note the Observation Summary document in the blue section of evaluation documents. </a:t>
            </a:r>
          </a:p>
          <a:p>
            <a:endParaRPr lang="en-US" altLang="en-US" smtClean="0"/>
          </a:p>
          <a:p>
            <a:endParaRPr lang="en-US" altLang="en-US" smtClean="0"/>
          </a:p>
        </p:txBody>
      </p:sp>
      <p:sp>
        <p:nvSpPr>
          <p:cNvPr id="2426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a:defRPr b="1">
                <a:solidFill>
                  <a:schemeClr val="tx1"/>
                </a:solidFill>
                <a:latin typeface="Arial" charset="0"/>
              </a:defRPr>
            </a:lvl1pPr>
            <a:lvl2pPr marL="742950" indent="-285750" defTabSz="909638">
              <a:defRPr b="1">
                <a:solidFill>
                  <a:schemeClr val="tx1"/>
                </a:solidFill>
                <a:latin typeface="Arial" charset="0"/>
              </a:defRPr>
            </a:lvl2pPr>
            <a:lvl3pPr marL="1143000" indent="-228600" defTabSz="909638">
              <a:defRPr b="1">
                <a:solidFill>
                  <a:schemeClr val="tx1"/>
                </a:solidFill>
                <a:latin typeface="Arial" charset="0"/>
              </a:defRPr>
            </a:lvl3pPr>
            <a:lvl4pPr marL="1600200" indent="-228600" defTabSz="909638">
              <a:defRPr b="1">
                <a:solidFill>
                  <a:schemeClr val="tx1"/>
                </a:solidFill>
                <a:latin typeface="Arial" charset="0"/>
              </a:defRPr>
            </a:lvl4pPr>
            <a:lvl5pPr marL="2057400" indent="-228600" defTabSz="909638">
              <a:defRPr b="1">
                <a:solidFill>
                  <a:schemeClr val="tx1"/>
                </a:solidFill>
                <a:latin typeface="Arial" charset="0"/>
              </a:defRPr>
            </a:lvl5pPr>
            <a:lvl6pPr marL="2514600" indent="-228600" algn="ctr" defTabSz="909638" eaLnBrk="0" fontAlgn="base" hangingPunct="0">
              <a:spcBef>
                <a:spcPct val="0"/>
              </a:spcBef>
              <a:spcAft>
                <a:spcPct val="0"/>
              </a:spcAft>
              <a:defRPr b="1">
                <a:solidFill>
                  <a:schemeClr val="tx1"/>
                </a:solidFill>
                <a:latin typeface="Arial" charset="0"/>
              </a:defRPr>
            </a:lvl6pPr>
            <a:lvl7pPr marL="2971800" indent="-228600" algn="ctr" defTabSz="909638" eaLnBrk="0" fontAlgn="base" hangingPunct="0">
              <a:spcBef>
                <a:spcPct val="0"/>
              </a:spcBef>
              <a:spcAft>
                <a:spcPct val="0"/>
              </a:spcAft>
              <a:defRPr b="1">
                <a:solidFill>
                  <a:schemeClr val="tx1"/>
                </a:solidFill>
                <a:latin typeface="Arial" charset="0"/>
              </a:defRPr>
            </a:lvl7pPr>
            <a:lvl8pPr marL="3429000" indent="-228600" algn="ctr" defTabSz="909638" eaLnBrk="0" fontAlgn="base" hangingPunct="0">
              <a:spcBef>
                <a:spcPct val="0"/>
              </a:spcBef>
              <a:spcAft>
                <a:spcPct val="0"/>
              </a:spcAft>
              <a:defRPr b="1">
                <a:solidFill>
                  <a:schemeClr val="tx1"/>
                </a:solidFill>
                <a:latin typeface="Arial" charset="0"/>
              </a:defRPr>
            </a:lvl8pPr>
            <a:lvl9pPr marL="3886200" indent="-228600" algn="ctr" defTabSz="909638" eaLnBrk="0" fontAlgn="base" hangingPunct="0">
              <a:spcBef>
                <a:spcPct val="0"/>
              </a:spcBef>
              <a:spcAft>
                <a:spcPct val="0"/>
              </a:spcAft>
              <a:defRPr b="1">
                <a:solidFill>
                  <a:schemeClr val="tx1"/>
                </a:solidFill>
                <a:latin typeface="Arial" charset="0"/>
              </a:defRPr>
            </a:lvl9pPr>
          </a:lstStyle>
          <a:p>
            <a:fld id="{5B5914AF-10A2-4D0E-A977-0D24D600D93E}" type="slidenum">
              <a:rPr lang="en-US" altLang="en-US" b="0" smtClean="0">
                <a:latin typeface="Times New Roman" pitchFamily="18" charset="0"/>
              </a:rPr>
              <a:pPr/>
              <a:t>19</a:t>
            </a:fld>
            <a:endParaRPr lang="en-US" altLang="en-US" b="0"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t>Tell participants to revisit the steps in the process. Remind them that:</a:t>
            </a:r>
          </a:p>
          <a:p>
            <a:pPr>
              <a:defRPr/>
            </a:pPr>
            <a:endParaRPr lang="en-US" dirty="0"/>
          </a:p>
          <a:p>
            <a:pPr marL="168244" indent="-168244">
              <a:buFont typeface="Arial" pitchFamily="34" charset="0"/>
              <a:buChar char="•"/>
              <a:defRPr/>
            </a:pPr>
            <a:r>
              <a:rPr lang="en-US" dirty="0" smtClean="0"/>
              <a:t>Teachers get a copy of the evidence immediately following the lesson</a:t>
            </a:r>
          </a:p>
          <a:p>
            <a:pPr marL="168244" indent="-168244">
              <a:buFont typeface="Arial" pitchFamily="34" charset="0"/>
              <a:buChar char="•"/>
              <a:defRPr/>
            </a:pPr>
            <a:r>
              <a:rPr lang="en-US" dirty="0" smtClean="0"/>
              <a:t>Teachers may add to the evidence</a:t>
            </a:r>
          </a:p>
          <a:p>
            <a:pPr marL="168244" indent="-168244">
              <a:buFont typeface="Arial" pitchFamily="34" charset="0"/>
              <a:buChar char="•"/>
              <a:defRPr/>
            </a:pPr>
            <a:r>
              <a:rPr lang="en-US" dirty="0" smtClean="0"/>
              <a:t>Teachers use the evidence to complete a self-assessment</a:t>
            </a:r>
          </a:p>
          <a:p>
            <a:pPr marL="168244" indent="-168244">
              <a:buFont typeface="Arial" pitchFamily="34" charset="0"/>
              <a:buChar char="•"/>
              <a:defRPr/>
            </a:pPr>
            <a:r>
              <a:rPr lang="en-US" dirty="0" smtClean="0"/>
              <a:t>Teachers assess the lesson by highlighting the appropriate rubric phrases</a:t>
            </a:r>
          </a:p>
          <a:p>
            <a:pPr marL="168244" indent="-168244">
              <a:buFont typeface="Arial" pitchFamily="34" charset="0"/>
              <a:buChar char="•"/>
              <a:defRPr/>
            </a:pPr>
            <a:r>
              <a:rPr lang="en-US" dirty="0" smtClean="0"/>
              <a:t>Teachers provide this assessment TO THE OBSERVER IN ADVANCE OF THE POST TEACHING CONFERENCE</a:t>
            </a:r>
          </a:p>
          <a:p>
            <a:pPr marL="168244" indent="-168244">
              <a:buFont typeface="Arial" pitchFamily="34" charset="0"/>
              <a:buChar char="•"/>
              <a:defRPr/>
            </a:pPr>
            <a:r>
              <a:rPr lang="en-US" dirty="0" smtClean="0"/>
              <a:t>The observer review the teacher’s evidence prior to the post.</a:t>
            </a:r>
          </a:p>
          <a:p>
            <a:pPr marL="168244" indent="-168244">
              <a:buFont typeface="Arial" pitchFamily="34" charset="0"/>
              <a:buChar char="•"/>
              <a:defRPr/>
            </a:pPr>
            <a:r>
              <a:rPr lang="en-US" dirty="0" smtClean="0"/>
              <a:t>The observer highlights, on his/her rubric the COMPONENTS OF AGREEMENT ONLY prior to the post</a:t>
            </a:r>
          </a:p>
          <a:p>
            <a:pPr marL="168244" indent="-168244">
              <a:buFont typeface="Arial" pitchFamily="34" charset="0"/>
              <a:buChar char="•"/>
              <a:defRPr/>
            </a:pPr>
            <a:r>
              <a:rPr lang="en-US" dirty="0" smtClean="0"/>
              <a:t>The observer LEAVES BLANK the components of difference prior to the post</a:t>
            </a:r>
            <a:endParaRPr lang="en-US" dirty="0"/>
          </a:p>
        </p:txBody>
      </p:sp>
      <p:sp>
        <p:nvSpPr>
          <p:cNvPr id="614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322">
              <a:defRPr>
                <a:solidFill>
                  <a:schemeClr val="tx1"/>
                </a:solidFill>
                <a:latin typeface="Comic Sans MS" pitchFamily="66" charset="0"/>
              </a:defRPr>
            </a:lvl1pPr>
            <a:lvl2pPr marL="729057" indent="-280406" defTabSz="911322">
              <a:defRPr>
                <a:solidFill>
                  <a:schemeClr val="tx1"/>
                </a:solidFill>
                <a:latin typeface="Comic Sans MS" pitchFamily="66" charset="0"/>
              </a:defRPr>
            </a:lvl2pPr>
            <a:lvl3pPr marL="1121626" indent="-224325" defTabSz="911322">
              <a:defRPr>
                <a:solidFill>
                  <a:schemeClr val="tx1"/>
                </a:solidFill>
                <a:latin typeface="Comic Sans MS" pitchFamily="66" charset="0"/>
              </a:defRPr>
            </a:lvl3pPr>
            <a:lvl4pPr marL="1570276" indent="-224325" defTabSz="911322">
              <a:defRPr>
                <a:solidFill>
                  <a:schemeClr val="tx1"/>
                </a:solidFill>
                <a:latin typeface="Comic Sans MS" pitchFamily="66" charset="0"/>
              </a:defRPr>
            </a:lvl4pPr>
            <a:lvl5pPr marL="2018927" indent="-224325" defTabSz="911322">
              <a:defRPr>
                <a:solidFill>
                  <a:schemeClr val="tx1"/>
                </a:solidFill>
                <a:latin typeface="Comic Sans MS" pitchFamily="66" charset="0"/>
              </a:defRPr>
            </a:lvl5pPr>
            <a:lvl6pPr marL="2467577" indent="-224325" defTabSz="911322" eaLnBrk="0" fontAlgn="base" hangingPunct="0">
              <a:spcBef>
                <a:spcPct val="0"/>
              </a:spcBef>
              <a:spcAft>
                <a:spcPct val="0"/>
              </a:spcAft>
              <a:defRPr>
                <a:solidFill>
                  <a:schemeClr val="tx1"/>
                </a:solidFill>
                <a:latin typeface="Comic Sans MS" pitchFamily="66" charset="0"/>
              </a:defRPr>
            </a:lvl6pPr>
            <a:lvl7pPr marL="2916227" indent="-224325" defTabSz="911322" eaLnBrk="0" fontAlgn="base" hangingPunct="0">
              <a:spcBef>
                <a:spcPct val="0"/>
              </a:spcBef>
              <a:spcAft>
                <a:spcPct val="0"/>
              </a:spcAft>
              <a:defRPr>
                <a:solidFill>
                  <a:schemeClr val="tx1"/>
                </a:solidFill>
                <a:latin typeface="Comic Sans MS" pitchFamily="66" charset="0"/>
              </a:defRPr>
            </a:lvl7pPr>
            <a:lvl8pPr marL="3364878" indent="-224325" defTabSz="911322" eaLnBrk="0" fontAlgn="base" hangingPunct="0">
              <a:spcBef>
                <a:spcPct val="0"/>
              </a:spcBef>
              <a:spcAft>
                <a:spcPct val="0"/>
              </a:spcAft>
              <a:defRPr>
                <a:solidFill>
                  <a:schemeClr val="tx1"/>
                </a:solidFill>
                <a:latin typeface="Comic Sans MS" pitchFamily="66" charset="0"/>
              </a:defRPr>
            </a:lvl8pPr>
            <a:lvl9pPr marL="3813528" indent="-224325" defTabSz="911322" eaLnBrk="0" fontAlgn="base" hangingPunct="0">
              <a:spcBef>
                <a:spcPct val="0"/>
              </a:spcBef>
              <a:spcAft>
                <a:spcPct val="0"/>
              </a:spcAft>
              <a:defRPr>
                <a:solidFill>
                  <a:schemeClr val="tx1"/>
                </a:solidFill>
                <a:latin typeface="Comic Sans MS" pitchFamily="66" charset="0"/>
              </a:defRPr>
            </a:lvl9pPr>
          </a:lstStyle>
          <a:p>
            <a:fld id="{EB24AA50-6BBB-4E7C-A10D-901697CC2A0B}" type="slidenum">
              <a:rPr lang="en-US" altLang="en-US" smtClean="0">
                <a:latin typeface="Times New Roman" pitchFamily="18" charset="0"/>
              </a:rPr>
              <a:pPr/>
              <a:t>20</a:t>
            </a:fld>
            <a:endParaRPr lang="en-US" altLang="en-US" smtClean="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Times New Roman" pitchFamily="18" charset="0"/>
              </a:rPr>
              <a:t>Remind participants that walk-throughs must be used to provide evidence of teacher growth during the year, and/or to document that practices seen in the Announced Observation are the rule, not the exception.</a:t>
            </a:r>
          </a:p>
          <a:p>
            <a:endParaRPr lang="en-US" altLang="en-US" smtClean="0">
              <a:latin typeface="Times New Roman" pitchFamily="18" charset="0"/>
            </a:endParaRPr>
          </a:p>
          <a:p>
            <a:r>
              <a:rPr lang="en-US" altLang="en-US" smtClean="0">
                <a:latin typeface="Times New Roman" pitchFamily="18" charset="0"/>
              </a:rPr>
              <a:t> Direct participants in their blue forms to the walk-through document. </a:t>
            </a:r>
          </a:p>
          <a:p>
            <a:endParaRPr lang="en-US" altLang="en-US" smtClean="0">
              <a:latin typeface="Times New Roman" pitchFamily="18" charset="0"/>
            </a:endParaRPr>
          </a:p>
          <a:p>
            <a:r>
              <a:rPr lang="en-US" altLang="en-US" smtClean="0">
                <a:latin typeface="Times New Roman" pitchFamily="18" charset="0"/>
              </a:rPr>
              <a:t>3 walk-throughs for each teachers (5 – 15 minutes) should be completed for each teacher during the year, spaced out, not clustered into one or two weeks. </a:t>
            </a:r>
          </a:p>
          <a:p>
            <a:endParaRPr lang="en-US" altLang="en-US" smtClean="0">
              <a:latin typeface="Times New Roman" pitchFamily="18" charset="0"/>
            </a:endParaRPr>
          </a:p>
          <a:p>
            <a:r>
              <a:rPr lang="en-US" altLang="en-US" smtClean="0">
                <a:latin typeface="Times New Roman" pitchFamily="18" charset="0"/>
              </a:rPr>
              <a:t>An Unannounced Formal Observation may occur in addition to the Announced Formal Observation, </a:t>
            </a:r>
            <a:r>
              <a:rPr lang="en-US" altLang="en-US" b="1" u="sng" smtClean="0">
                <a:latin typeface="Times New Roman" pitchFamily="18" charset="0"/>
              </a:rPr>
              <a:t>but not in place of it. </a:t>
            </a:r>
          </a:p>
          <a:p>
            <a:r>
              <a:rPr lang="en-US" altLang="en-US" smtClean="0">
                <a:latin typeface="Times New Roman" pitchFamily="18" charset="0"/>
              </a:rPr>
              <a:t>	This would be an observation without the pre-observation conference, but would be for one, complete lesson, not a brief portion. </a:t>
            </a:r>
          </a:p>
          <a:p>
            <a:r>
              <a:rPr lang="en-US" altLang="en-US" smtClean="0">
                <a:latin typeface="Times New Roman" pitchFamily="18" charset="0"/>
              </a:rPr>
              <a:t>	Unannounced Formal Observations follow the Announced Observation process, steps 2 – 4. </a:t>
            </a:r>
          </a:p>
          <a:p>
            <a:r>
              <a:rPr lang="en-US" altLang="en-US" smtClean="0">
                <a:latin typeface="Times New Roman" pitchFamily="18" charset="0"/>
              </a:rPr>
              <a:t>	</a:t>
            </a:r>
          </a:p>
        </p:txBody>
      </p:sp>
      <p:sp>
        <p:nvSpPr>
          <p:cNvPr id="645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322">
              <a:defRPr>
                <a:solidFill>
                  <a:schemeClr val="tx1"/>
                </a:solidFill>
                <a:latin typeface="Comic Sans MS" pitchFamily="66" charset="0"/>
              </a:defRPr>
            </a:lvl1pPr>
            <a:lvl2pPr marL="729057" indent="-280406" defTabSz="911322">
              <a:defRPr>
                <a:solidFill>
                  <a:schemeClr val="tx1"/>
                </a:solidFill>
                <a:latin typeface="Comic Sans MS" pitchFamily="66" charset="0"/>
              </a:defRPr>
            </a:lvl2pPr>
            <a:lvl3pPr marL="1121626" indent="-224325" defTabSz="911322">
              <a:defRPr>
                <a:solidFill>
                  <a:schemeClr val="tx1"/>
                </a:solidFill>
                <a:latin typeface="Comic Sans MS" pitchFamily="66" charset="0"/>
              </a:defRPr>
            </a:lvl3pPr>
            <a:lvl4pPr marL="1570276" indent="-224325" defTabSz="911322">
              <a:defRPr>
                <a:solidFill>
                  <a:schemeClr val="tx1"/>
                </a:solidFill>
                <a:latin typeface="Comic Sans MS" pitchFamily="66" charset="0"/>
              </a:defRPr>
            </a:lvl4pPr>
            <a:lvl5pPr marL="2018927" indent="-224325" defTabSz="911322">
              <a:defRPr>
                <a:solidFill>
                  <a:schemeClr val="tx1"/>
                </a:solidFill>
                <a:latin typeface="Comic Sans MS" pitchFamily="66" charset="0"/>
              </a:defRPr>
            </a:lvl5pPr>
            <a:lvl6pPr marL="2467577" indent="-224325" defTabSz="911322" eaLnBrk="0" fontAlgn="base" hangingPunct="0">
              <a:spcBef>
                <a:spcPct val="0"/>
              </a:spcBef>
              <a:spcAft>
                <a:spcPct val="0"/>
              </a:spcAft>
              <a:defRPr>
                <a:solidFill>
                  <a:schemeClr val="tx1"/>
                </a:solidFill>
                <a:latin typeface="Comic Sans MS" pitchFamily="66" charset="0"/>
              </a:defRPr>
            </a:lvl6pPr>
            <a:lvl7pPr marL="2916227" indent="-224325" defTabSz="911322" eaLnBrk="0" fontAlgn="base" hangingPunct="0">
              <a:spcBef>
                <a:spcPct val="0"/>
              </a:spcBef>
              <a:spcAft>
                <a:spcPct val="0"/>
              </a:spcAft>
              <a:defRPr>
                <a:solidFill>
                  <a:schemeClr val="tx1"/>
                </a:solidFill>
                <a:latin typeface="Comic Sans MS" pitchFamily="66" charset="0"/>
              </a:defRPr>
            </a:lvl7pPr>
            <a:lvl8pPr marL="3364878" indent="-224325" defTabSz="911322" eaLnBrk="0" fontAlgn="base" hangingPunct="0">
              <a:spcBef>
                <a:spcPct val="0"/>
              </a:spcBef>
              <a:spcAft>
                <a:spcPct val="0"/>
              </a:spcAft>
              <a:defRPr>
                <a:solidFill>
                  <a:schemeClr val="tx1"/>
                </a:solidFill>
                <a:latin typeface="Comic Sans MS" pitchFamily="66" charset="0"/>
              </a:defRPr>
            </a:lvl8pPr>
            <a:lvl9pPr marL="3813528" indent="-224325" defTabSz="911322" eaLnBrk="0" fontAlgn="base" hangingPunct="0">
              <a:spcBef>
                <a:spcPct val="0"/>
              </a:spcBef>
              <a:spcAft>
                <a:spcPct val="0"/>
              </a:spcAft>
              <a:defRPr>
                <a:solidFill>
                  <a:schemeClr val="tx1"/>
                </a:solidFill>
                <a:latin typeface="Comic Sans MS" pitchFamily="66" charset="0"/>
              </a:defRPr>
            </a:lvl9pPr>
          </a:lstStyle>
          <a:p>
            <a:fld id="{634706FC-3C57-4599-BCCD-D8BBF94FAB57}" type="slidenum">
              <a:rPr lang="en-US" altLang="en-US" smtClean="0">
                <a:latin typeface="Times New Roman" pitchFamily="18" charset="0"/>
              </a:rPr>
              <a:pPr/>
              <a:t>21</a:t>
            </a:fld>
            <a:endParaRPr lang="en-US" altLang="en-US"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itchFamily="18" charset="0"/>
            </a:endParaRPr>
          </a:p>
        </p:txBody>
      </p:sp>
      <p:sp>
        <p:nvSpPr>
          <p:cNvPr id="675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322">
              <a:defRPr>
                <a:solidFill>
                  <a:schemeClr val="tx1"/>
                </a:solidFill>
                <a:latin typeface="Comic Sans MS" pitchFamily="66" charset="0"/>
              </a:defRPr>
            </a:lvl1pPr>
            <a:lvl2pPr marL="729057" indent="-280406" defTabSz="911322">
              <a:defRPr>
                <a:solidFill>
                  <a:schemeClr val="tx1"/>
                </a:solidFill>
                <a:latin typeface="Comic Sans MS" pitchFamily="66" charset="0"/>
              </a:defRPr>
            </a:lvl2pPr>
            <a:lvl3pPr marL="1121626" indent="-224325" defTabSz="911322">
              <a:defRPr>
                <a:solidFill>
                  <a:schemeClr val="tx1"/>
                </a:solidFill>
                <a:latin typeface="Comic Sans MS" pitchFamily="66" charset="0"/>
              </a:defRPr>
            </a:lvl3pPr>
            <a:lvl4pPr marL="1570276" indent="-224325" defTabSz="911322">
              <a:defRPr>
                <a:solidFill>
                  <a:schemeClr val="tx1"/>
                </a:solidFill>
                <a:latin typeface="Comic Sans MS" pitchFamily="66" charset="0"/>
              </a:defRPr>
            </a:lvl4pPr>
            <a:lvl5pPr marL="2018927" indent="-224325" defTabSz="911322">
              <a:defRPr>
                <a:solidFill>
                  <a:schemeClr val="tx1"/>
                </a:solidFill>
                <a:latin typeface="Comic Sans MS" pitchFamily="66" charset="0"/>
              </a:defRPr>
            </a:lvl5pPr>
            <a:lvl6pPr marL="2467577" indent="-224325" defTabSz="911322" eaLnBrk="0" fontAlgn="base" hangingPunct="0">
              <a:spcBef>
                <a:spcPct val="0"/>
              </a:spcBef>
              <a:spcAft>
                <a:spcPct val="0"/>
              </a:spcAft>
              <a:defRPr>
                <a:solidFill>
                  <a:schemeClr val="tx1"/>
                </a:solidFill>
                <a:latin typeface="Comic Sans MS" pitchFamily="66" charset="0"/>
              </a:defRPr>
            </a:lvl6pPr>
            <a:lvl7pPr marL="2916227" indent="-224325" defTabSz="911322" eaLnBrk="0" fontAlgn="base" hangingPunct="0">
              <a:spcBef>
                <a:spcPct val="0"/>
              </a:spcBef>
              <a:spcAft>
                <a:spcPct val="0"/>
              </a:spcAft>
              <a:defRPr>
                <a:solidFill>
                  <a:schemeClr val="tx1"/>
                </a:solidFill>
                <a:latin typeface="Comic Sans MS" pitchFamily="66" charset="0"/>
              </a:defRPr>
            </a:lvl7pPr>
            <a:lvl8pPr marL="3364878" indent="-224325" defTabSz="911322" eaLnBrk="0" fontAlgn="base" hangingPunct="0">
              <a:spcBef>
                <a:spcPct val="0"/>
              </a:spcBef>
              <a:spcAft>
                <a:spcPct val="0"/>
              </a:spcAft>
              <a:defRPr>
                <a:solidFill>
                  <a:schemeClr val="tx1"/>
                </a:solidFill>
                <a:latin typeface="Comic Sans MS" pitchFamily="66" charset="0"/>
              </a:defRPr>
            </a:lvl8pPr>
            <a:lvl9pPr marL="3813528" indent="-224325" defTabSz="911322" eaLnBrk="0" fontAlgn="base" hangingPunct="0">
              <a:spcBef>
                <a:spcPct val="0"/>
              </a:spcBef>
              <a:spcAft>
                <a:spcPct val="0"/>
              </a:spcAft>
              <a:defRPr>
                <a:solidFill>
                  <a:schemeClr val="tx1"/>
                </a:solidFill>
                <a:latin typeface="Comic Sans MS" pitchFamily="66" charset="0"/>
              </a:defRPr>
            </a:lvl9pPr>
          </a:lstStyle>
          <a:p>
            <a:fld id="{58B254C5-A0F0-418F-ABCC-C6A3C539BB78}" type="slidenum">
              <a:rPr lang="en-US" altLang="en-US" smtClean="0">
                <a:latin typeface="Times New Roman" pitchFamily="18" charset="0"/>
              </a:rPr>
              <a:pPr/>
              <a:t>22</a:t>
            </a:fld>
            <a:endParaRPr lang="en-US" altLang="en-US" smtClean="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itchFamily="18" charset="0"/>
            </a:endParaRPr>
          </a:p>
        </p:txBody>
      </p:sp>
      <p:sp>
        <p:nvSpPr>
          <p:cNvPr id="68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322">
              <a:defRPr>
                <a:solidFill>
                  <a:schemeClr val="tx1"/>
                </a:solidFill>
                <a:latin typeface="Comic Sans MS" pitchFamily="66" charset="0"/>
              </a:defRPr>
            </a:lvl1pPr>
            <a:lvl2pPr marL="729057" indent="-280406" defTabSz="911322">
              <a:defRPr>
                <a:solidFill>
                  <a:schemeClr val="tx1"/>
                </a:solidFill>
                <a:latin typeface="Comic Sans MS" pitchFamily="66" charset="0"/>
              </a:defRPr>
            </a:lvl2pPr>
            <a:lvl3pPr marL="1121626" indent="-224325" defTabSz="911322">
              <a:defRPr>
                <a:solidFill>
                  <a:schemeClr val="tx1"/>
                </a:solidFill>
                <a:latin typeface="Comic Sans MS" pitchFamily="66" charset="0"/>
              </a:defRPr>
            </a:lvl3pPr>
            <a:lvl4pPr marL="1570276" indent="-224325" defTabSz="911322">
              <a:defRPr>
                <a:solidFill>
                  <a:schemeClr val="tx1"/>
                </a:solidFill>
                <a:latin typeface="Comic Sans MS" pitchFamily="66" charset="0"/>
              </a:defRPr>
            </a:lvl4pPr>
            <a:lvl5pPr marL="2018927" indent="-224325" defTabSz="911322">
              <a:defRPr>
                <a:solidFill>
                  <a:schemeClr val="tx1"/>
                </a:solidFill>
                <a:latin typeface="Comic Sans MS" pitchFamily="66" charset="0"/>
              </a:defRPr>
            </a:lvl5pPr>
            <a:lvl6pPr marL="2467577" indent="-224325" defTabSz="911322" eaLnBrk="0" fontAlgn="base" hangingPunct="0">
              <a:spcBef>
                <a:spcPct val="0"/>
              </a:spcBef>
              <a:spcAft>
                <a:spcPct val="0"/>
              </a:spcAft>
              <a:defRPr>
                <a:solidFill>
                  <a:schemeClr val="tx1"/>
                </a:solidFill>
                <a:latin typeface="Comic Sans MS" pitchFamily="66" charset="0"/>
              </a:defRPr>
            </a:lvl6pPr>
            <a:lvl7pPr marL="2916227" indent="-224325" defTabSz="911322" eaLnBrk="0" fontAlgn="base" hangingPunct="0">
              <a:spcBef>
                <a:spcPct val="0"/>
              </a:spcBef>
              <a:spcAft>
                <a:spcPct val="0"/>
              </a:spcAft>
              <a:defRPr>
                <a:solidFill>
                  <a:schemeClr val="tx1"/>
                </a:solidFill>
                <a:latin typeface="Comic Sans MS" pitchFamily="66" charset="0"/>
              </a:defRPr>
            </a:lvl7pPr>
            <a:lvl8pPr marL="3364878" indent="-224325" defTabSz="911322" eaLnBrk="0" fontAlgn="base" hangingPunct="0">
              <a:spcBef>
                <a:spcPct val="0"/>
              </a:spcBef>
              <a:spcAft>
                <a:spcPct val="0"/>
              </a:spcAft>
              <a:defRPr>
                <a:solidFill>
                  <a:schemeClr val="tx1"/>
                </a:solidFill>
                <a:latin typeface="Comic Sans MS" pitchFamily="66" charset="0"/>
              </a:defRPr>
            </a:lvl8pPr>
            <a:lvl9pPr marL="3813528" indent="-224325" defTabSz="911322" eaLnBrk="0" fontAlgn="base" hangingPunct="0">
              <a:spcBef>
                <a:spcPct val="0"/>
              </a:spcBef>
              <a:spcAft>
                <a:spcPct val="0"/>
              </a:spcAft>
              <a:defRPr>
                <a:solidFill>
                  <a:schemeClr val="tx1"/>
                </a:solidFill>
                <a:latin typeface="Comic Sans MS" pitchFamily="66" charset="0"/>
              </a:defRPr>
            </a:lvl9pPr>
          </a:lstStyle>
          <a:p>
            <a:fld id="{922CB25C-242D-436A-85BF-CD3AA9C8F852}" type="slidenum">
              <a:rPr lang="en-US" altLang="en-US" smtClean="0">
                <a:latin typeface="Times New Roman" pitchFamily="18" charset="0"/>
              </a:rPr>
              <a:pPr/>
              <a:t>23</a:t>
            </a:fld>
            <a:endParaRPr lang="en-US" altLang="en-US" smtClean="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Times New Roman" pitchFamily="18" charset="0"/>
              </a:rPr>
              <a:t>Tell participants that when teacher evaluation is conducted intentionally to produce teacher learning, it deliberately incorporates the characteristics found on the slide. </a:t>
            </a:r>
          </a:p>
          <a:p>
            <a:endParaRPr lang="en-US" altLang="en-US" smtClean="0">
              <a:latin typeface="Times New Roman" pitchFamily="18" charset="0"/>
            </a:endParaRPr>
          </a:p>
          <a:p>
            <a:r>
              <a:rPr lang="en-US" altLang="en-US" smtClean="0">
                <a:latin typeface="Times New Roman" pitchFamily="18" charset="0"/>
              </a:rPr>
              <a:t>Ask participants to discuss with a partner where in the process we have studied each of these characteristics are found.</a:t>
            </a:r>
          </a:p>
          <a:p>
            <a:endParaRPr lang="en-US" altLang="en-US" smtClean="0">
              <a:latin typeface="Times New Roman" pitchFamily="18" charset="0"/>
            </a:endParaRPr>
          </a:p>
          <a:p>
            <a:r>
              <a:rPr lang="en-US" altLang="en-US" smtClean="0">
                <a:latin typeface="Times New Roman" pitchFamily="18" charset="0"/>
              </a:rPr>
              <a:t>Say that the methods we have recommended for doing this work are deliberate. They are required to assure that learning happens,. </a:t>
            </a:r>
          </a:p>
        </p:txBody>
      </p:sp>
      <p:sp>
        <p:nvSpPr>
          <p:cNvPr id="69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322">
              <a:defRPr>
                <a:solidFill>
                  <a:schemeClr val="tx1"/>
                </a:solidFill>
                <a:latin typeface="Comic Sans MS" pitchFamily="66" charset="0"/>
              </a:defRPr>
            </a:lvl1pPr>
            <a:lvl2pPr marL="729057" indent="-280406" defTabSz="911322">
              <a:defRPr>
                <a:solidFill>
                  <a:schemeClr val="tx1"/>
                </a:solidFill>
                <a:latin typeface="Comic Sans MS" pitchFamily="66" charset="0"/>
              </a:defRPr>
            </a:lvl2pPr>
            <a:lvl3pPr marL="1121626" indent="-224325" defTabSz="911322">
              <a:defRPr>
                <a:solidFill>
                  <a:schemeClr val="tx1"/>
                </a:solidFill>
                <a:latin typeface="Comic Sans MS" pitchFamily="66" charset="0"/>
              </a:defRPr>
            </a:lvl3pPr>
            <a:lvl4pPr marL="1570276" indent="-224325" defTabSz="911322">
              <a:defRPr>
                <a:solidFill>
                  <a:schemeClr val="tx1"/>
                </a:solidFill>
                <a:latin typeface="Comic Sans MS" pitchFamily="66" charset="0"/>
              </a:defRPr>
            </a:lvl4pPr>
            <a:lvl5pPr marL="2018927" indent="-224325" defTabSz="911322">
              <a:defRPr>
                <a:solidFill>
                  <a:schemeClr val="tx1"/>
                </a:solidFill>
                <a:latin typeface="Comic Sans MS" pitchFamily="66" charset="0"/>
              </a:defRPr>
            </a:lvl5pPr>
            <a:lvl6pPr marL="2467577" indent="-224325" defTabSz="911322" eaLnBrk="0" fontAlgn="base" hangingPunct="0">
              <a:spcBef>
                <a:spcPct val="0"/>
              </a:spcBef>
              <a:spcAft>
                <a:spcPct val="0"/>
              </a:spcAft>
              <a:defRPr>
                <a:solidFill>
                  <a:schemeClr val="tx1"/>
                </a:solidFill>
                <a:latin typeface="Comic Sans MS" pitchFamily="66" charset="0"/>
              </a:defRPr>
            </a:lvl6pPr>
            <a:lvl7pPr marL="2916227" indent="-224325" defTabSz="911322" eaLnBrk="0" fontAlgn="base" hangingPunct="0">
              <a:spcBef>
                <a:spcPct val="0"/>
              </a:spcBef>
              <a:spcAft>
                <a:spcPct val="0"/>
              </a:spcAft>
              <a:defRPr>
                <a:solidFill>
                  <a:schemeClr val="tx1"/>
                </a:solidFill>
                <a:latin typeface="Comic Sans MS" pitchFamily="66" charset="0"/>
              </a:defRPr>
            </a:lvl7pPr>
            <a:lvl8pPr marL="3364878" indent="-224325" defTabSz="911322" eaLnBrk="0" fontAlgn="base" hangingPunct="0">
              <a:spcBef>
                <a:spcPct val="0"/>
              </a:spcBef>
              <a:spcAft>
                <a:spcPct val="0"/>
              </a:spcAft>
              <a:defRPr>
                <a:solidFill>
                  <a:schemeClr val="tx1"/>
                </a:solidFill>
                <a:latin typeface="Comic Sans MS" pitchFamily="66" charset="0"/>
              </a:defRPr>
            </a:lvl8pPr>
            <a:lvl9pPr marL="3813528" indent="-224325" defTabSz="911322" eaLnBrk="0" fontAlgn="base" hangingPunct="0">
              <a:spcBef>
                <a:spcPct val="0"/>
              </a:spcBef>
              <a:spcAft>
                <a:spcPct val="0"/>
              </a:spcAft>
              <a:defRPr>
                <a:solidFill>
                  <a:schemeClr val="tx1"/>
                </a:solidFill>
                <a:latin typeface="Comic Sans MS" pitchFamily="66" charset="0"/>
              </a:defRPr>
            </a:lvl9pPr>
          </a:lstStyle>
          <a:p>
            <a:fld id="{F2E7B941-77F4-4EB1-A62B-02AC6CED5817}" type="slidenum">
              <a:rPr lang="en-US" altLang="en-US" smtClean="0">
                <a:latin typeface="Times New Roman" pitchFamily="18" charset="0"/>
              </a:rPr>
              <a:pPr/>
              <a:t>24</a:t>
            </a:fld>
            <a:endParaRPr lang="en-US" alt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Slide Image Placeholder 1"/>
          <p:cNvSpPr>
            <a:spLocks noGrp="1" noRot="1" noChangeAspect="1" noTextEdit="1"/>
          </p:cNvSpPr>
          <p:nvPr>
            <p:ph type="sldImg"/>
          </p:nvPr>
        </p:nvSpPr>
        <p:spPr>
          <a:ln/>
        </p:spPr>
      </p:sp>
      <p:sp>
        <p:nvSpPr>
          <p:cNvPr id="2324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Tell participants that we will review the process of observing and conferring, and within that review we will practice needed skills.</a:t>
            </a:r>
          </a:p>
          <a:p>
            <a:endParaRPr lang="en-US" altLang="en-US" smtClean="0"/>
          </a:p>
          <a:p>
            <a:r>
              <a:rPr lang="en-US" altLang="en-US" smtClean="0"/>
              <a:t>Refer participants to the white “Process” document in their packet, which summarizes the suggested process and explain that we will now focus on the pre-observation process.  </a:t>
            </a:r>
          </a:p>
        </p:txBody>
      </p:sp>
      <p:sp>
        <p:nvSpPr>
          <p:cNvPr id="2324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a:defRPr b="1">
                <a:solidFill>
                  <a:schemeClr val="tx1"/>
                </a:solidFill>
                <a:latin typeface="Arial" charset="0"/>
              </a:defRPr>
            </a:lvl1pPr>
            <a:lvl2pPr marL="742950" indent="-285750" defTabSz="909638">
              <a:defRPr b="1">
                <a:solidFill>
                  <a:schemeClr val="tx1"/>
                </a:solidFill>
                <a:latin typeface="Arial" charset="0"/>
              </a:defRPr>
            </a:lvl2pPr>
            <a:lvl3pPr marL="1143000" indent="-228600" defTabSz="909638">
              <a:defRPr b="1">
                <a:solidFill>
                  <a:schemeClr val="tx1"/>
                </a:solidFill>
                <a:latin typeface="Arial" charset="0"/>
              </a:defRPr>
            </a:lvl3pPr>
            <a:lvl4pPr marL="1600200" indent="-228600" defTabSz="909638">
              <a:defRPr b="1">
                <a:solidFill>
                  <a:schemeClr val="tx1"/>
                </a:solidFill>
                <a:latin typeface="Arial" charset="0"/>
              </a:defRPr>
            </a:lvl4pPr>
            <a:lvl5pPr marL="2057400" indent="-228600" defTabSz="909638">
              <a:defRPr b="1">
                <a:solidFill>
                  <a:schemeClr val="tx1"/>
                </a:solidFill>
                <a:latin typeface="Arial" charset="0"/>
              </a:defRPr>
            </a:lvl5pPr>
            <a:lvl6pPr marL="2514600" indent="-228600" algn="ctr" defTabSz="909638" eaLnBrk="0" fontAlgn="base" hangingPunct="0">
              <a:spcBef>
                <a:spcPct val="0"/>
              </a:spcBef>
              <a:spcAft>
                <a:spcPct val="0"/>
              </a:spcAft>
              <a:defRPr b="1">
                <a:solidFill>
                  <a:schemeClr val="tx1"/>
                </a:solidFill>
                <a:latin typeface="Arial" charset="0"/>
              </a:defRPr>
            </a:lvl6pPr>
            <a:lvl7pPr marL="2971800" indent="-228600" algn="ctr" defTabSz="909638" eaLnBrk="0" fontAlgn="base" hangingPunct="0">
              <a:spcBef>
                <a:spcPct val="0"/>
              </a:spcBef>
              <a:spcAft>
                <a:spcPct val="0"/>
              </a:spcAft>
              <a:defRPr b="1">
                <a:solidFill>
                  <a:schemeClr val="tx1"/>
                </a:solidFill>
                <a:latin typeface="Arial" charset="0"/>
              </a:defRPr>
            </a:lvl7pPr>
            <a:lvl8pPr marL="3429000" indent="-228600" algn="ctr" defTabSz="909638" eaLnBrk="0" fontAlgn="base" hangingPunct="0">
              <a:spcBef>
                <a:spcPct val="0"/>
              </a:spcBef>
              <a:spcAft>
                <a:spcPct val="0"/>
              </a:spcAft>
              <a:defRPr b="1">
                <a:solidFill>
                  <a:schemeClr val="tx1"/>
                </a:solidFill>
                <a:latin typeface="Arial" charset="0"/>
              </a:defRPr>
            </a:lvl8pPr>
            <a:lvl9pPr marL="3886200" indent="-228600" algn="ctr" defTabSz="909638" eaLnBrk="0" fontAlgn="base" hangingPunct="0">
              <a:spcBef>
                <a:spcPct val="0"/>
              </a:spcBef>
              <a:spcAft>
                <a:spcPct val="0"/>
              </a:spcAft>
              <a:defRPr b="1">
                <a:solidFill>
                  <a:schemeClr val="tx1"/>
                </a:solidFill>
                <a:latin typeface="Arial" charset="0"/>
              </a:defRPr>
            </a:lvl9pPr>
          </a:lstStyle>
          <a:p>
            <a:fld id="{9616BE59-1730-42EF-AC29-3AE4892E874B}" type="slidenum">
              <a:rPr lang="en-US" altLang="en-US" b="0">
                <a:solidFill>
                  <a:prstClr val="black"/>
                </a:solidFill>
                <a:latin typeface="Times New Roman" pitchFamily="18" charset="0"/>
              </a:rPr>
              <a:pPr/>
              <a:t>8</a:t>
            </a:fld>
            <a:endParaRPr lang="en-US" altLang="en-US" b="0">
              <a:solidFill>
                <a:prstClr val="black"/>
              </a:solidFill>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Slide Image Placeholder 1"/>
          <p:cNvSpPr>
            <a:spLocks noGrp="1" noRot="1" noChangeAspect="1" noTextEdit="1"/>
          </p:cNvSpPr>
          <p:nvPr>
            <p:ph type="sldImg"/>
          </p:nvPr>
        </p:nvSpPr>
        <p:spPr>
          <a:ln/>
        </p:spPr>
      </p:sp>
      <p:sp>
        <p:nvSpPr>
          <p:cNvPr id="2334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The planned lesson should be as close to the highest level of the Framework as possible. </a:t>
            </a:r>
          </a:p>
          <a:p>
            <a:endParaRPr lang="en-US" altLang="en-US" dirty="0" smtClean="0"/>
          </a:p>
          <a:p>
            <a:r>
              <a:rPr lang="en-US" altLang="en-US" dirty="0" smtClean="0"/>
              <a:t>It is the observer’s job to push the teacher to think about what the Distinguished level of Domain 1 is saying, and to reflect those qualities in their lesson plan. </a:t>
            </a:r>
          </a:p>
          <a:p>
            <a:endParaRPr lang="en-US" altLang="en-US" dirty="0" smtClean="0"/>
          </a:p>
          <a:p>
            <a:r>
              <a:rPr lang="en-US" altLang="en-US" dirty="0" smtClean="0"/>
              <a:t>There is little reason that a teacher cannot deliberately plan a lesson using the rubrics to result in a lesson plan that is predominantly distinguished. </a:t>
            </a:r>
          </a:p>
          <a:p>
            <a:endParaRPr lang="en-US" altLang="en-US" dirty="0" smtClean="0"/>
          </a:p>
          <a:p>
            <a:endParaRPr lang="en-US" altLang="en-US" dirty="0" smtClean="0"/>
          </a:p>
        </p:txBody>
      </p:sp>
      <p:sp>
        <p:nvSpPr>
          <p:cNvPr id="2334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a:defRPr b="1">
                <a:solidFill>
                  <a:schemeClr val="tx1"/>
                </a:solidFill>
                <a:latin typeface="Arial" charset="0"/>
              </a:defRPr>
            </a:lvl1pPr>
            <a:lvl2pPr marL="742950" indent="-285750" defTabSz="909638">
              <a:defRPr b="1">
                <a:solidFill>
                  <a:schemeClr val="tx1"/>
                </a:solidFill>
                <a:latin typeface="Arial" charset="0"/>
              </a:defRPr>
            </a:lvl2pPr>
            <a:lvl3pPr marL="1143000" indent="-228600" defTabSz="909638">
              <a:defRPr b="1">
                <a:solidFill>
                  <a:schemeClr val="tx1"/>
                </a:solidFill>
                <a:latin typeface="Arial" charset="0"/>
              </a:defRPr>
            </a:lvl3pPr>
            <a:lvl4pPr marL="1600200" indent="-228600" defTabSz="909638">
              <a:defRPr b="1">
                <a:solidFill>
                  <a:schemeClr val="tx1"/>
                </a:solidFill>
                <a:latin typeface="Arial" charset="0"/>
              </a:defRPr>
            </a:lvl4pPr>
            <a:lvl5pPr marL="2057400" indent="-228600" defTabSz="909638">
              <a:defRPr b="1">
                <a:solidFill>
                  <a:schemeClr val="tx1"/>
                </a:solidFill>
                <a:latin typeface="Arial" charset="0"/>
              </a:defRPr>
            </a:lvl5pPr>
            <a:lvl6pPr marL="2514600" indent="-228600" algn="ctr" defTabSz="909638" eaLnBrk="0" fontAlgn="base" hangingPunct="0">
              <a:spcBef>
                <a:spcPct val="0"/>
              </a:spcBef>
              <a:spcAft>
                <a:spcPct val="0"/>
              </a:spcAft>
              <a:defRPr b="1">
                <a:solidFill>
                  <a:schemeClr val="tx1"/>
                </a:solidFill>
                <a:latin typeface="Arial" charset="0"/>
              </a:defRPr>
            </a:lvl6pPr>
            <a:lvl7pPr marL="2971800" indent="-228600" algn="ctr" defTabSz="909638" eaLnBrk="0" fontAlgn="base" hangingPunct="0">
              <a:spcBef>
                <a:spcPct val="0"/>
              </a:spcBef>
              <a:spcAft>
                <a:spcPct val="0"/>
              </a:spcAft>
              <a:defRPr b="1">
                <a:solidFill>
                  <a:schemeClr val="tx1"/>
                </a:solidFill>
                <a:latin typeface="Arial" charset="0"/>
              </a:defRPr>
            </a:lvl7pPr>
            <a:lvl8pPr marL="3429000" indent="-228600" algn="ctr" defTabSz="909638" eaLnBrk="0" fontAlgn="base" hangingPunct="0">
              <a:spcBef>
                <a:spcPct val="0"/>
              </a:spcBef>
              <a:spcAft>
                <a:spcPct val="0"/>
              </a:spcAft>
              <a:defRPr b="1">
                <a:solidFill>
                  <a:schemeClr val="tx1"/>
                </a:solidFill>
                <a:latin typeface="Arial" charset="0"/>
              </a:defRPr>
            </a:lvl8pPr>
            <a:lvl9pPr marL="3886200" indent="-228600" algn="ctr" defTabSz="909638" eaLnBrk="0" fontAlgn="base" hangingPunct="0">
              <a:spcBef>
                <a:spcPct val="0"/>
              </a:spcBef>
              <a:spcAft>
                <a:spcPct val="0"/>
              </a:spcAft>
              <a:defRPr b="1">
                <a:solidFill>
                  <a:schemeClr val="tx1"/>
                </a:solidFill>
                <a:latin typeface="Arial" charset="0"/>
              </a:defRPr>
            </a:lvl9pPr>
          </a:lstStyle>
          <a:p>
            <a:fld id="{75981462-9C4B-41DC-A304-A65FCA5C68FE}" type="slidenum">
              <a:rPr lang="en-US" altLang="en-US" b="0">
                <a:solidFill>
                  <a:prstClr val="black"/>
                </a:solidFill>
                <a:latin typeface="Times New Roman" pitchFamily="18" charset="0"/>
              </a:rPr>
              <a:pPr/>
              <a:t>9</a:t>
            </a:fld>
            <a:endParaRPr lang="en-US" altLang="en-US" b="0">
              <a:solidFill>
                <a:prstClr val="black"/>
              </a:solidFill>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Slide Image Placeholder 1"/>
          <p:cNvSpPr>
            <a:spLocks noGrp="1" noRot="1" noChangeAspect="1" noTextEdit="1"/>
          </p:cNvSpPr>
          <p:nvPr>
            <p:ph type="sldImg"/>
          </p:nvPr>
        </p:nvSpPr>
        <p:spPr>
          <a:ln/>
        </p:spPr>
      </p:sp>
      <p:sp>
        <p:nvSpPr>
          <p:cNvPr id="2344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Show lesson plan document located in Teacher Evaluation Forms – Blue</a:t>
            </a:r>
          </a:p>
          <a:p>
            <a:endParaRPr lang="en-US" altLang="en-US" smtClean="0"/>
          </a:p>
          <a:p>
            <a:r>
              <a:rPr lang="en-US" altLang="en-US" smtClean="0"/>
              <a:t>Note how the document parallels Domains 1 and 4 of the Framework, and how it poses questions related to each of the components for the teacher to answer. </a:t>
            </a:r>
          </a:p>
        </p:txBody>
      </p:sp>
      <p:sp>
        <p:nvSpPr>
          <p:cNvPr id="2345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a:defRPr b="1">
                <a:solidFill>
                  <a:schemeClr val="tx1"/>
                </a:solidFill>
                <a:latin typeface="Arial" charset="0"/>
              </a:defRPr>
            </a:lvl1pPr>
            <a:lvl2pPr marL="742950" indent="-285750" defTabSz="909638">
              <a:defRPr b="1">
                <a:solidFill>
                  <a:schemeClr val="tx1"/>
                </a:solidFill>
                <a:latin typeface="Arial" charset="0"/>
              </a:defRPr>
            </a:lvl2pPr>
            <a:lvl3pPr marL="1143000" indent="-228600" defTabSz="909638">
              <a:defRPr b="1">
                <a:solidFill>
                  <a:schemeClr val="tx1"/>
                </a:solidFill>
                <a:latin typeface="Arial" charset="0"/>
              </a:defRPr>
            </a:lvl3pPr>
            <a:lvl4pPr marL="1600200" indent="-228600" defTabSz="909638">
              <a:defRPr b="1">
                <a:solidFill>
                  <a:schemeClr val="tx1"/>
                </a:solidFill>
                <a:latin typeface="Arial" charset="0"/>
              </a:defRPr>
            </a:lvl4pPr>
            <a:lvl5pPr marL="2057400" indent="-228600" defTabSz="909638">
              <a:defRPr b="1">
                <a:solidFill>
                  <a:schemeClr val="tx1"/>
                </a:solidFill>
                <a:latin typeface="Arial" charset="0"/>
              </a:defRPr>
            </a:lvl5pPr>
            <a:lvl6pPr marL="2514600" indent="-228600" algn="ctr" defTabSz="909638" eaLnBrk="0" fontAlgn="base" hangingPunct="0">
              <a:spcBef>
                <a:spcPct val="0"/>
              </a:spcBef>
              <a:spcAft>
                <a:spcPct val="0"/>
              </a:spcAft>
              <a:defRPr b="1">
                <a:solidFill>
                  <a:schemeClr val="tx1"/>
                </a:solidFill>
                <a:latin typeface="Arial" charset="0"/>
              </a:defRPr>
            </a:lvl6pPr>
            <a:lvl7pPr marL="2971800" indent="-228600" algn="ctr" defTabSz="909638" eaLnBrk="0" fontAlgn="base" hangingPunct="0">
              <a:spcBef>
                <a:spcPct val="0"/>
              </a:spcBef>
              <a:spcAft>
                <a:spcPct val="0"/>
              </a:spcAft>
              <a:defRPr b="1">
                <a:solidFill>
                  <a:schemeClr val="tx1"/>
                </a:solidFill>
                <a:latin typeface="Arial" charset="0"/>
              </a:defRPr>
            </a:lvl7pPr>
            <a:lvl8pPr marL="3429000" indent="-228600" algn="ctr" defTabSz="909638" eaLnBrk="0" fontAlgn="base" hangingPunct="0">
              <a:spcBef>
                <a:spcPct val="0"/>
              </a:spcBef>
              <a:spcAft>
                <a:spcPct val="0"/>
              </a:spcAft>
              <a:defRPr b="1">
                <a:solidFill>
                  <a:schemeClr val="tx1"/>
                </a:solidFill>
                <a:latin typeface="Arial" charset="0"/>
              </a:defRPr>
            </a:lvl8pPr>
            <a:lvl9pPr marL="3886200" indent="-228600" algn="ctr" defTabSz="909638" eaLnBrk="0" fontAlgn="base" hangingPunct="0">
              <a:spcBef>
                <a:spcPct val="0"/>
              </a:spcBef>
              <a:spcAft>
                <a:spcPct val="0"/>
              </a:spcAft>
              <a:defRPr b="1">
                <a:solidFill>
                  <a:schemeClr val="tx1"/>
                </a:solidFill>
                <a:latin typeface="Arial" charset="0"/>
              </a:defRPr>
            </a:lvl9pPr>
          </a:lstStyle>
          <a:p>
            <a:fld id="{670D03C3-FE39-43F3-8989-9E7902026EE0}" type="slidenum">
              <a:rPr lang="en-US" altLang="en-US" b="0">
                <a:solidFill>
                  <a:prstClr val="black"/>
                </a:solidFill>
                <a:latin typeface="Times New Roman" pitchFamily="18" charset="0"/>
              </a:rPr>
              <a:pPr/>
              <a:t>10</a:t>
            </a:fld>
            <a:endParaRPr lang="en-US" altLang="en-US" b="0">
              <a:solidFill>
                <a:prstClr val="black"/>
              </a:solidFill>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Slide Image Placeholder 1"/>
          <p:cNvSpPr>
            <a:spLocks noGrp="1" noRot="1" noChangeAspect="1" noTextEdit="1"/>
          </p:cNvSpPr>
          <p:nvPr>
            <p:ph type="sldImg"/>
          </p:nvPr>
        </p:nvSpPr>
        <p:spPr>
          <a:ln/>
        </p:spPr>
      </p:sp>
      <p:sp>
        <p:nvSpPr>
          <p:cNvPr id="2375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Direct participants again to the “Process” document, which summarizes the process and note we are moving now to discuss the observation portion of the process.</a:t>
            </a:r>
          </a:p>
          <a:p>
            <a:endParaRPr lang="en-US" altLang="en-US" dirty="0" smtClean="0"/>
          </a:p>
          <a:p>
            <a:r>
              <a:rPr lang="en-US" altLang="en-US" dirty="0" smtClean="0"/>
              <a:t>Review evidence vs. opinion. Remind participants that evidence isn’t enough; it must be the evidence that tells the MOST IMPORTANT FACTS about the lesson. </a:t>
            </a:r>
          </a:p>
          <a:p>
            <a:endParaRPr lang="en-US" altLang="en-US" dirty="0" smtClean="0"/>
          </a:p>
          <a:p>
            <a:r>
              <a:rPr lang="en-US" altLang="en-US" dirty="0" smtClean="0"/>
              <a:t>Facts may relate to what is present in the lesson or what is absent in the lesson: “No formative assessment strategies were used.” </a:t>
            </a:r>
          </a:p>
          <a:p>
            <a:endParaRPr lang="en-US" altLang="en-US" dirty="0" smtClean="0"/>
          </a:p>
        </p:txBody>
      </p:sp>
      <p:sp>
        <p:nvSpPr>
          <p:cNvPr id="2375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a:defRPr b="1">
                <a:solidFill>
                  <a:schemeClr val="tx1"/>
                </a:solidFill>
                <a:latin typeface="Arial" charset="0"/>
              </a:defRPr>
            </a:lvl1pPr>
            <a:lvl2pPr marL="742950" indent="-285750" defTabSz="909638">
              <a:defRPr b="1">
                <a:solidFill>
                  <a:schemeClr val="tx1"/>
                </a:solidFill>
                <a:latin typeface="Arial" charset="0"/>
              </a:defRPr>
            </a:lvl2pPr>
            <a:lvl3pPr marL="1143000" indent="-228600" defTabSz="909638">
              <a:defRPr b="1">
                <a:solidFill>
                  <a:schemeClr val="tx1"/>
                </a:solidFill>
                <a:latin typeface="Arial" charset="0"/>
              </a:defRPr>
            </a:lvl3pPr>
            <a:lvl4pPr marL="1600200" indent="-228600" defTabSz="909638">
              <a:defRPr b="1">
                <a:solidFill>
                  <a:schemeClr val="tx1"/>
                </a:solidFill>
                <a:latin typeface="Arial" charset="0"/>
              </a:defRPr>
            </a:lvl4pPr>
            <a:lvl5pPr marL="2057400" indent="-228600" defTabSz="909638">
              <a:defRPr b="1">
                <a:solidFill>
                  <a:schemeClr val="tx1"/>
                </a:solidFill>
                <a:latin typeface="Arial" charset="0"/>
              </a:defRPr>
            </a:lvl5pPr>
            <a:lvl6pPr marL="2514600" indent="-228600" algn="ctr" defTabSz="909638" eaLnBrk="0" fontAlgn="base" hangingPunct="0">
              <a:spcBef>
                <a:spcPct val="0"/>
              </a:spcBef>
              <a:spcAft>
                <a:spcPct val="0"/>
              </a:spcAft>
              <a:defRPr b="1">
                <a:solidFill>
                  <a:schemeClr val="tx1"/>
                </a:solidFill>
                <a:latin typeface="Arial" charset="0"/>
              </a:defRPr>
            </a:lvl6pPr>
            <a:lvl7pPr marL="2971800" indent="-228600" algn="ctr" defTabSz="909638" eaLnBrk="0" fontAlgn="base" hangingPunct="0">
              <a:spcBef>
                <a:spcPct val="0"/>
              </a:spcBef>
              <a:spcAft>
                <a:spcPct val="0"/>
              </a:spcAft>
              <a:defRPr b="1">
                <a:solidFill>
                  <a:schemeClr val="tx1"/>
                </a:solidFill>
                <a:latin typeface="Arial" charset="0"/>
              </a:defRPr>
            </a:lvl7pPr>
            <a:lvl8pPr marL="3429000" indent="-228600" algn="ctr" defTabSz="909638" eaLnBrk="0" fontAlgn="base" hangingPunct="0">
              <a:spcBef>
                <a:spcPct val="0"/>
              </a:spcBef>
              <a:spcAft>
                <a:spcPct val="0"/>
              </a:spcAft>
              <a:defRPr b="1">
                <a:solidFill>
                  <a:schemeClr val="tx1"/>
                </a:solidFill>
                <a:latin typeface="Arial" charset="0"/>
              </a:defRPr>
            </a:lvl8pPr>
            <a:lvl9pPr marL="3886200" indent="-228600" algn="ctr" defTabSz="909638" eaLnBrk="0" fontAlgn="base" hangingPunct="0">
              <a:spcBef>
                <a:spcPct val="0"/>
              </a:spcBef>
              <a:spcAft>
                <a:spcPct val="0"/>
              </a:spcAft>
              <a:defRPr b="1">
                <a:solidFill>
                  <a:schemeClr val="tx1"/>
                </a:solidFill>
                <a:latin typeface="Arial" charset="0"/>
              </a:defRPr>
            </a:lvl9pPr>
          </a:lstStyle>
          <a:p>
            <a:fld id="{EA91BFDF-EB88-440B-B527-829FAFA3834A}" type="slidenum">
              <a:rPr lang="en-US" altLang="en-US" b="0">
                <a:solidFill>
                  <a:prstClr val="black"/>
                </a:solidFill>
                <a:latin typeface="Times New Roman" pitchFamily="18" charset="0"/>
              </a:rPr>
              <a:pPr/>
              <a:t>11</a:t>
            </a:fld>
            <a:endParaRPr lang="en-US" altLang="en-US" b="0">
              <a:solidFill>
                <a:prstClr val="black"/>
              </a:solidFill>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sz="1000" dirty="0"/>
              <a:t>Explain that typical evaluation systems involve the observer watching the lesson and then writing down what they thought about it. They write advice, opinion, suggestions, likes, dislikes, etc. </a:t>
            </a:r>
          </a:p>
          <a:p>
            <a:pPr>
              <a:defRPr/>
            </a:pPr>
            <a:endParaRPr lang="en-US" sz="1000" dirty="0"/>
          </a:p>
          <a:p>
            <a:pPr>
              <a:defRPr/>
            </a:pPr>
            <a:r>
              <a:rPr lang="en-US" sz="1000" dirty="0"/>
              <a:t>Say that this is not the practice in an evidence-driven system for two reasons:</a:t>
            </a:r>
          </a:p>
          <a:p>
            <a:pPr marL="224295" indent="-224295">
              <a:buFontTx/>
              <a:buAutoNum type="arabicPeriod"/>
              <a:defRPr/>
            </a:pPr>
            <a:r>
              <a:rPr lang="en-US" sz="1000" dirty="0"/>
              <a:t>Evidence, or facts, form the foundation of good decision-making. We always need to collect the relevant facts first, then make decisions.  </a:t>
            </a:r>
          </a:p>
          <a:p>
            <a:pPr marL="224295" indent="-224295">
              <a:buFontTx/>
              <a:buAutoNum type="arabicPeriod"/>
              <a:defRPr/>
            </a:pPr>
            <a:endParaRPr lang="en-US" sz="1000" dirty="0"/>
          </a:p>
          <a:p>
            <a:pPr marL="224295" indent="-224295">
              <a:buFontTx/>
              <a:buAutoNum type="arabicPeriod"/>
              <a:defRPr/>
            </a:pPr>
            <a:r>
              <a:rPr lang="en-US" sz="1000" dirty="0"/>
              <a:t>In a growth-focused model, the evaluator AND the teacher evaluate the evidence, separately, and then compare their thinking. In this way, learning is done by the learner, the teacher. </a:t>
            </a:r>
          </a:p>
          <a:p>
            <a:pPr>
              <a:defRPr/>
            </a:pPr>
            <a:endParaRPr lang="en-US" dirty="0"/>
          </a:p>
        </p:txBody>
      </p:sp>
      <p:sp>
        <p:nvSpPr>
          <p:cNvPr id="196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b="1">
                <a:solidFill>
                  <a:schemeClr val="tx1"/>
                </a:solidFill>
                <a:latin typeface="Arial" charset="0"/>
              </a:defRPr>
            </a:lvl1pPr>
            <a:lvl2pPr marL="742950" indent="-285750" defTabSz="903288">
              <a:defRPr b="1">
                <a:solidFill>
                  <a:schemeClr val="tx1"/>
                </a:solidFill>
                <a:latin typeface="Arial" charset="0"/>
              </a:defRPr>
            </a:lvl2pPr>
            <a:lvl3pPr marL="1143000" indent="-228600" defTabSz="903288">
              <a:defRPr b="1">
                <a:solidFill>
                  <a:schemeClr val="tx1"/>
                </a:solidFill>
                <a:latin typeface="Arial" charset="0"/>
              </a:defRPr>
            </a:lvl3pPr>
            <a:lvl4pPr marL="1600200" indent="-228600" defTabSz="903288">
              <a:defRPr b="1">
                <a:solidFill>
                  <a:schemeClr val="tx1"/>
                </a:solidFill>
                <a:latin typeface="Arial" charset="0"/>
              </a:defRPr>
            </a:lvl4pPr>
            <a:lvl5pPr marL="2057400" indent="-228600" defTabSz="903288">
              <a:defRPr b="1">
                <a:solidFill>
                  <a:schemeClr val="tx1"/>
                </a:solidFill>
                <a:latin typeface="Arial" charset="0"/>
              </a:defRPr>
            </a:lvl5pPr>
            <a:lvl6pPr marL="2514600" indent="-228600" algn="ctr" defTabSz="903288" eaLnBrk="0" fontAlgn="base" hangingPunct="0">
              <a:spcBef>
                <a:spcPct val="0"/>
              </a:spcBef>
              <a:spcAft>
                <a:spcPct val="0"/>
              </a:spcAft>
              <a:defRPr b="1">
                <a:solidFill>
                  <a:schemeClr val="tx1"/>
                </a:solidFill>
                <a:latin typeface="Arial" charset="0"/>
              </a:defRPr>
            </a:lvl6pPr>
            <a:lvl7pPr marL="2971800" indent="-228600" algn="ctr" defTabSz="903288" eaLnBrk="0" fontAlgn="base" hangingPunct="0">
              <a:spcBef>
                <a:spcPct val="0"/>
              </a:spcBef>
              <a:spcAft>
                <a:spcPct val="0"/>
              </a:spcAft>
              <a:defRPr b="1">
                <a:solidFill>
                  <a:schemeClr val="tx1"/>
                </a:solidFill>
                <a:latin typeface="Arial" charset="0"/>
              </a:defRPr>
            </a:lvl7pPr>
            <a:lvl8pPr marL="3429000" indent="-228600" algn="ctr" defTabSz="903288" eaLnBrk="0" fontAlgn="base" hangingPunct="0">
              <a:spcBef>
                <a:spcPct val="0"/>
              </a:spcBef>
              <a:spcAft>
                <a:spcPct val="0"/>
              </a:spcAft>
              <a:defRPr b="1">
                <a:solidFill>
                  <a:schemeClr val="tx1"/>
                </a:solidFill>
                <a:latin typeface="Arial" charset="0"/>
              </a:defRPr>
            </a:lvl8pPr>
            <a:lvl9pPr marL="3886200" indent="-228600" algn="ctr" defTabSz="903288" eaLnBrk="0" fontAlgn="base" hangingPunct="0">
              <a:spcBef>
                <a:spcPct val="0"/>
              </a:spcBef>
              <a:spcAft>
                <a:spcPct val="0"/>
              </a:spcAft>
              <a:defRPr b="1">
                <a:solidFill>
                  <a:schemeClr val="tx1"/>
                </a:solidFill>
                <a:latin typeface="Arial" charset="0"/>
              </a:defRPr>
            </a:lvl9pPr>
          </a:lstStyle>
          <a:p>
            <a:fld id="{82A23EF1-5E85-4832-96F8-EA34DA6BEBB4}" type="slidenum">
              <a:rPr lang="en-US" altLang="en-US" b="0" smtClean="0">
                <a:solidFill>
                  <a:srgbClr val="000000"/>
                </a:solidFill>
                <a:latin typeface="Times New Roman" pitchFamily="18" charset="0"/>
              </a:rPr>
              <a:pPr/>
              <a:t>12</a:t>
            </a:fld>
            <a:endParaRPr lang="en-US" altLang="en-US" b="0" smtClean="0">
              <a:solidFill>
                <a:srgbClr val="000000"/>
              </a:solidFill>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Slide Image Placeholder 1"/>
          <p:cNvSpPr>
            <a:spLocks noGrp="1" noRot="1" noChangeAspect="1" noTextEdit="1"/>
          </p:cNvSpPr>
          <p:nvPr>
            <p:ph type="sldImg"/>
          </p:nvPr>
        </p:nvSpPr>
        <p:spPr>
          <a:ln/>
        </p:spPr>
      </p:sp>
      <p:sp>
        <p:nvSpPr>
          <p:cNvPr id="198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1000" smtClean="0"/>
              <a:t>Allow participants a moment to read this slide, and then say that we will be doing a series of activities  now to teach us about evidence and how to collect it. </a:t>
            </a:r>
          </a:p>
          <a:p>
            <a:r>
              <a:rPr lang="en-US" altLang="en-US" sz="1000" smtClean="0"/>
              <a:t>Direct participants into their Participant Materials, Day 2, page 12, “Evidence vs. Opinion”. And invite them to complete it as a table group. (If time is a factor, you may choose divide the assignment.)</a:t>
            </a:r>
          </a:p>
          <a:p>
            <a:endParaRPr lang="en-US" altLang="en-US" sz="1000" smtClean="0"/>
          </a:p>
          <a:p>
            <a:r>
              <a:rPr lang="en-US" altLang="en-US" sz="1000" smtClean="0"/>
              <a:t>Explain that the items in the left column are types of  statements an observer might write based upon an observation. Some of them are evidence and some of them are not. They should decide if each statement is evidence or opinion and should write “E” or “O” in the column based on their decision. </a:t>
            </a:r>
          </a:p>
          <a:p>
            <a:endParaRPr lang="en-US" altLang="en-US" sz="1000" smtClean="0"/>
          </a:p>
          <a:p>
            <a:r>
              <a:rPr lang="en-US" altLang="en-US" sz="1000" smtClean="0"/>
              <a:t>If the statement is opinion, they should REWRITE the statements to be a statement of evidence. </a:t>
            </a:r>
          </a:p>
          <a:p>
            <a:endParaRPr lang="en-US" altLang="en-US" sz="1000" smtClean="0"/>
          </a:p>
          <a:p>
            <a:r>
              <a:rPr lang="en-US" altLang="en-US" sz="1000" smtClean="0"/>
              <a:t>Finally, for each statement, they should decide which domain and component of the Framework to which each statement refers and write  that domain/component (d/c) in the final column. </a:t>
            </a:r>
          </a:p>
          <a:p>
            <a:endParaRPr lang="en-US" altLang="en-US" sz="1000" smtClean="0"/>
          </a:p>
          <a:p>
            <a:r>
              <a:rPr lang="en-US" altLang="en-US" sz="1000" smtClean="0"/>
              <a:t>Allow @ 10 minutes, more if necessary, then review the answers as a whole group. </a:t>
            </a:r>
          </a:p>
          <a:p>
            <a:endParaRPr lang="en-US" altLang="en-US" sz="1000" smtClean="0"/>
          </a:p>
          <a:p>
            <a:r>
              <a:rPr lang="en-US" altLang="en-US" sz="1000" i="1" smtClean="0"/>
              <a:t>(Note: there is no absolute correct answer to the domain and component connections for each item, but  you should listen carefully for rationale and push for “better” thinking  if an answer seems weak.</a:t>
            </a:r>
          </a:p>
          <a:p>
            <a:r>
              <a:rPr lang="en-US" altLang="en-US" sz="1000" i="1" smtClean="0"/>
              <a:t>If you think participants need additional evidence collection practice at a later time, you may choose to utilize the other worksheet:  Evidence Collection #2, for a similar purpose. </a:t>
            </a:r>
          </a:p>
          <a:p>
            <a:endParaRPr lang="en-US" altLang="en-US" sz="1000" i="1" smtClean="0"/>
          </a:p>
        </p:txBody>
      </p:sp>
      <p:sp>
        <p:nvSpPr>
          <p:cNvPr id="1986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b="1">
                <a:solidFill>
                  <a:schemeClr val="tx1"/>
                </a:solidFill>
                <a:latin typeface="Arial" charset="0"/>
              </a:defRPr>
            </a:lvl1pPr>
            <a:lvl2pPr marL="742950" indent="-285750" defTabSz="903288">
              <a:defRPr b="1">
                <a:solidFill>
                  <a:schemeClr val="tx1"/>
                </a:solidFill>
                <a:latin typeface="Arial" charset="0"/>
              </a:defRPr>
            </a:lvl2pPr>
            <a:lvl3pPr marL="1143000" indent="-228600" defTabSz="903288">
              <a:defRPr b="1">
                <a:solidFill>
                  <a:schemeClr val="tx1"/>
                </a:solidFill>
                <a:latin typeface="Arial" charset="0"/>
              </a:defRPr>
            </a:lvl3pPr>
            <a:lvl4pPr marL="1600200" indent="-228600" defTabSz="903288">
              <a:defRPr b="1">
                <a:solidFill>
                  <a:schemeClr val="tx1"/>
                </a:solidFill>
                <a:latin typeface="Arial" charset="0"/>
              </a:defRPr>
            </a:lvl4pPr>
            <a:lvl5pPr marL="2057400" indent="-228600" defTabSz="903288">
              <a:defRPr b="1">
                <a:solidFill>
                  <a:schemeClr val="tx1"/>
                </a:solidFill>
                <a:latin typeface="Arial" charset="0"/>
              </a:defRPr>
            </a:lvl5pPr>
            <a:lvl6pPr marL="2514600" indent="-228600" algn="ctr" defTabSz="903288" eaLnBrk="0" fontAlgn="base" hangingPunct="0">
              <a:spcBef>
                <a:spcPct val="0"/>
              </a:spcBef>
              <a:spcAft>
                <a:spcPct val="0"/>
              </a:spcAft>
              <a:defRPr b="1">
                <a:solidFill>
                  <a:schemeClr val="tx1"/>
                </a:solidFill>
                <a:latin typeface="Arial" charset="0"/>
              </a:defRPr>
            </a:lvl6pPr>
            <a:lvl7pPr marL="2971800" indent="-228600" algn="ctr" defTabSz="903288" eaLnBrk="0" fontAlgn="base" hangingPunct="0">
              <a:spcBef>
                <a:spcPct val="0"/>
              </a:spcBef>
              <a:spcAft>
                <a:spcPct val="0"/>
              </a:spcAft>
              <a:defRPr b="1">
                <a:solidFill>
                  <a:schemeClr val="tx1"/>
                </a:solidFill>
                <a:latin typeface="Arial" charset="0"/>
              </a:defRPr>
            </a:lvl7pPr>
            <a:lvl8pPr marL="3429000" indent="-228600" algn="ctr" defTabSz="903288" eaLnBrk="0" fontAlgn="base" hangingPunct="0">
              <a:spcBef>
                <a:spcPct val="0"/>
              </a:spcBef>
              <a:spcAft>
                <a:spcPct val="0"/>
              </a:spcAft>
              <a:defRPr b="1">
                <a:solidFill>
                  <a:schemeClr val="tx1"/>
                </a:solidFill>
                <a:latin typeface="Arial" charset="0"/>
              </a:defRPr>
            </a:lvl8pPr>
            <a:lvl9pPr marL="3886200" indent="-228600" algn="ctr" defTabSz="903288" eaLnBrk="0" fontAlgn="base" hangingPunct="0">
              <a:spcBef>
                <a:spcPct val="0"/>
              </a:spcBef>
              <a:spcAft>
                <a:spcPct val="0"/>
              </a:spcAft>
              <a:defRPr b="1">
                <a:solidFill>
                  <a:schemeClr val="tx1"/>
                </a:solidFill>
                <a:latin typeface="Arial" charset="0"/>
              </a:defRPr>
            </a:lvl9pPr>
          </a:lstStyle>
          <a:p>
            <a:fld id="{5F96439B-8BDA-46A9-99F8-181E83B91E21}" type="slidenum">
              <a:rPr lang="en-US" altLang="en-US" b="0" smtClean="0">
                <a:solidFill>
                  <a:srgbClr val="000000"/>
                </a:solidFill>
                <a:latin typeface="Times New Roman" pitchFamily="18" charset="0"/>
              </a:rPr>
              <a:pPr/>
              <a:t>13</a:t>
            </a:fld>
            <a:endParaRPr lang="en-US" altLang="en-US" b="0" smtClean="0">
              <a:solidFill>
                <a:srgbClr val="000000"/>
              </a:solidFill>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Slide Image Placeholder 1"/>
          <p:cNvSpPr>
            <a:spLocks noGrp="1" noRot="1" noChangeAspect="1" noTextEdit="1"/>
          </p:cNvSpPr>
          <p:nvPr>
            <p:ph type="sldImg"/>
          </p:nvPr>
        </p:nvSpPr>
        <p:spPr>
          <a:ln/>
        </p:spPr>
      </p:sp>
      <p:sp>
        <p:nvSpPr>
          <p:cNvPr id="2324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Tell participants that we will review the process of observing and conferring, and within that review we will practice needed skills.</a:t>
            </a:r>
          </a:p>
          <a:p>
            <a:endParaRPr lang="en-US" altLang="en-US" smtClean="0"/>
          </a:p>
          <a:p>
            <a:r>
              <a:rPr lang="en-US" altLang="en-US" smtClean="0"/>
              <a:t>Refer participants to the white “Process” document in their packet, which summarizes the suggested process and explain that we will now focus on the pre-observation process.  </a:t>
            </a:r>
          </a:p>
        </p:txBody>
      </p:sp>
      <p:sp>
        <p:nvSpPr>
          <p:cNvPr id="2324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a:defRPr b="1">
                <a:solidFill>
                  <a:schemeClr val="tx1"/>
                </a:solidFill>
                <a:latin typeface="Arial" charset="0"/>
              </a:defRPr>
            </a:lvl1pPr>
            <a:lvl2pPr marL="742950" indent="-285750" defTabSz="909638">
              <a:defRPr b="1">
                <a:solidFill>
                  <a:schemeClr val="tx1"/>
                </a:solidFill>
                <a:latin typeface="Arial" charset="0"/>
              </a:defRPr>
            </a:lvl2pPr>
            <a:lvl3pPr marL="1143000" indent="-228600" defTabSz="909638">
              <a:defRPr b="1">
                <a:solidFill>
                  <a:schemeClr val="tx1"/>
                </a:solidFill>
                <a:latin typeface="Arial" charset="0"/>
              </a:defRPr>
            </a:lvl3pPr>
            <a:lvl4pPr marL="1600200" indent="-228600" defTabSz="909638">
              <a:defRPr b="1">
                <a:solidFill>
                  <a:schemeClr val="tx1"/>
                </a:solidFill>
                <a:latin typeface="Arial" charset="0"/>
              </a:defRPr>
            </a:lvl4pPr>
            <a:lvl5pPr marL="2057400" indent="-228600" defTabSz="909638">
              <a:defRPr b="1">
                <a:solidFill>
                  <a:schemeClr val="tx1"/>
                </a:solidFill>
                <a:latin typeface="Arial" charset="0"/>
              </a:defRPr>
            </a:lvl5pPr>
            <a:lvl6pPr marL="2514600" indent="-228600" algn="ctr" defTabSz="909638" eaLnBrk="0" fontAlgn="base" hangingPunct="0">
              <a:spcBef>
                <a:spcPct val="0"/>
              </a:spcBef>
              <a:spcAft>
                <a:spcPct val="0"/>
              </a:spcAft>
              <a:defRPr b="1">
                <a:solidFill>
                  <a:schemeClr val="tx1"/>
                </a:solidFill>
                <a:latin typeface="Arial" charset="0"/>
              </a:defRPr>
            </a:lvl6pPr>
            <a:lvl7pPr marL="2971800" indent="-228600" algn="ctr" defTabSz="909638" eaLnBrk="0" fontAlgn="base" hangingPunct="0">
              <a:spcBef>
                <a:spcPct val="0"/>
              </a:spcBef>
              <a:spcAft>
                <a:spcPct val="0"/>
              </a:spcAft>
              <a:defRPr b="1">
                <a:solidFill>
                  <a:schemeClr val="tx1"/>
                </a:solidFill>
                <a:latin typeface="Arial" charset="0"/>
              </a:defRPr>
            </a:lvl7pPr>
            <a:lvl8pPr marL="3429000" indent="-228600" algn="ctr" defTabSz="909638" eaLnBrk="0" fontAlgn="base" hangingPunct="0">
              <a:spcBef>
                <a:spcPct val="0"/>
              </a:spcBef>
              <a:spcAft>
                <a:spcPct val="0"/>
              </a:spcAft>
              <a:defRPr b="1">
                <a:solidFill>
                  <a:schemeClr val="tx1"/>
                </a:solidFill>
                <a:latin typeface="Arial" charset="0"/>
              </a:defRPr>
            </a:lvl8pPr>
            <a:lvl9pPr marL="3886200" indent="-228600" algn="ctr" defTabSz="909638" eaLnBrk="0" fontAlgn="base" hangingPunct="0">
              <a:spcBef>
                <a:spcPct val="0"/>
              </a:spcBef>
              <a:spcAft>
                <a:spcPct val="0"/>
              </a:spcAft>
              <a:defRPr b="1">
                <a:solidFill>
                  <a:schemeClr val="tx1"/>
                </a:solidFill>
                <a:latin typeface="Arial" charset="0"/>
              </a:defRPr>
            </a:lvl9pPr>
          </a:lstStyle>
          <a:p>
            <a:fld id="{9616BE59-1730-42EF-AC29-3AE4892E874B}" type="slidenum">
              <a:rPr lang="en-US" altLang="en-US" b="0">
                <a:solidFill>
                  <a:prstClr val="black"/>
                </a:solidFill>
                <a:latin typeface="Times New Roman" pitchFamily="18" charset="0"/>
              </a:rPr>
              <a:pPr/>
              <a:t>14</a:t>
            </a:fld>
            <a:endParaRPr lang="en-US" altLang="en-US" b="0">
              <a:solidFill>
                <a:prstClr val="black"/>
              </a:solidFill>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Slide Image Placeholder 1"/>
          <p:cNvSpPr>
            <a:spLocks noGrp="1" noRot="1" noChangeAspect="1" noTextEdit="1"/>
          </p:cNvSpPr>
          <p:nvPr>
            <p:ph type="sldImg"/>
          </p:nvPr>
        </p:nvSpPr>
        <p:spPr>
          <a:ln/>
        </p:spPr>
      </p:sp>
      <p:sp>
        <p:nvSpPr>
          <p:cNvPr id="2385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Make sure that participants understand that the observation is NOT the evaluation. </a:t>
            </a:r>
          </a:p>
          <a:p>
            <a:endParaRPr lang="en-US" altLang="en-US" smtClean="0"/>
          </a:p>
          <a:p>
            <a:r>
              <a:rPr lang="en-US" altLang="en-US" smtClean="0"/>
              <a:t>The observation is merely a collection of facts that will permit both the teacher and the observer to evaluate the lesson. </a:t>
            </a:r>
          </a:p>
          <a:p>
            <a:endParaRPr lang="en-US" altLang="en-US" smtClean="0"/>
          </a:p>
          <a:p>
            <a:r>
              <a:rPr lang="en-US" altLang="en-US" smtClean="0"/>
              <a:t>Point out that the 24-hour rule reflects the best practices of feedback: it’s only helpful when it’s immediate. </a:t>
            </a:r>
          </a:p>
          <a:p>
            <a:endParaRPr lang="en-US" altLang="en-US" smtClean="0"/>
          </a:p>
          <a:p>
            <a:r>
              <a:rPr lang="en-US" altLang="en-US" smtClean="0"/>
              <a:t>Remind the audience that the teacher may have “back story” facts that clarify some aspects of the lesson. For this reason, teachers must ALWAYS be offered the opportunity to add to the Observation Record any facts they deem related to the observed lesson. </a:t>
            </a:r>
          </a:p>
        </p:txBody>
      </p:sp>
      <p:sp>
        <p:nvSpPr>
          <p:cNvPr id="2385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a:defRPr b="1">
                <a:solidFill>
                  <a:schemeClr val="tx1"/>
                </a:solidFill>
                <a:latin typeface="Arial" charset="0"/>
              </a:defRPr>
            </a:lvl1pPr>
            <a:lvl2pPr marL="742950" indent="-285750" defTabSz="909638">
              <a:defRPr b="1">
                <a:solidFill>
                  <a:schemeClr val="tx1"/>
                </a:solidFill>
                <a:latin typeface="Arial" charset="0"/>
              </a:defRPr>
            </a:lvl2pPr>
            <a:lvl3pPr marL="1143000" indent="-228600" defTabSz="909638">
              <a:defRPr b="1">
                <a:solidFill>
                  <a:schemeClr val="tx1"/>
                </a:solidFill>
                <a:latin typeface="Arial" charset="0"/>
              </a:defRPr>
            </a:lvl3pPr>
            <a:lvl4pPr marL="1600200" indent="-228600" defTabSz="909638">
              <a:defRPr b="1">
                <a:solidFill>
                  <a:schemeClr val="tx1"/>
                </a:solidFill>
                <a:latin typeface="Arial" charset="0"/>
              </a:defRPr>
            </a:lvl4pPr>
            <a:lvl5pPr marL="2057400" indent="-228600" defTabSz="909638">
              <a:defRPr b="1">
                <a:solidFill>
                  <a:schemeClr val="tx1"/>
                </a:solidFill>
                <a:latin typeface="Arial" charset="0"/>
              </a:defRPr>
            </a:lvl5pPr>
            <a:lvl6pPr marL="2514600" indent="-228600" algn="ctr" defTabSz="909638" eaLnBrk="0" fontAlgn="base" hangingPunct="0">
              <a:spcBef>
                <a:spcPct val="0"/>
              </a:spcBef>
              <a:spcAft>
                <a:spcPct val="0"/>
              </a:spcAft>
              <a:defRPr b="1">
                <a:solidFill>
                  <a:schemeClr val="tx1"/>
                </a:solidFill>
                <a:latin typeface="Arial" charset="0"/>
              </a:defRPr>
            </a:lvl6pPr>
            <a:lvl7pPr marL="2971800" indent="-228600" algn="ctr" defTabSz="909638" eaLnBrk="0" fontAlgn="base" hangingPunct="0">
              <a:spcBef>
                <a:spcPct val="0"/>
              </a:spcBef>
              <a:spcAft>
                <a:spcPct val="0"/>
              </a:spcAft>
              <a:defRPr b="1">
                <a:solidFill>
                  <a:schemeClr val="tx1"/>
                </a:solidFill>
                <a:latin typeface="Arial" charset="0"/>
              </a:defRPr>
            </a:lvl7pPr>
            <a:lvl8pPr marL="3429000" indent="-228600" algn="ctr" defTabSz="909638" eaLnBrk="0" fontAlgn="base" hangingPunct="0">
              <a:spcBef>
                <a:spcPct val="0"/>
              </a:spcBef>
              <a:spcAft>
                <a:spcPct val="0"/>
              </a:spcAft>
              <a:defRPr b="1">
                <a:solidFill>
                  <a:schemeClr val="tx1"/>
                </a:solidFill>
                <a:latin typeface="Arial" charset="0"/>
              </a:defRPr>
            </a:lvl8pPr>
            <a:lvl9pPr marL="3886200" indent="-228600" algn="ctr" defTabSz="909638" eaLnBrk="0" fontAlgn="base" hangingPunct="0">
              <a:spcBef>
                <a:spcPct val="0"/>
              </a:spcBef>
              <a:spcAft>
                <a:spcPct val="0"/>
              </a:spcAft>
              <a:defRPr b="1">
                <a:solidFill>
                  <a:schemeClr val="tx1"/>
                </a:solidFill>
                <a:latin typeface="Arial" charset="0"/>
              </a:defRPr>
            </a:lvl9pPr>
          </a:lstStyle>
          <a:p>
            <a:fld id="{766A7DFB-BD10-4866-9BF5-44067228B774}" type="slidenum">
              <a:rPr lang="en-US" altLang="en-US" b="0" smtClean="0">
                <a:latin typeface="Times New Roman" pitchFamily="18" charset="0"/>
              </a:rPr>
              <a:pPr/>
              <a:t>15</a:t>
            </a:fld>
            <a:endParaRPr lang="en-US" altLang="en-US" b="0"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6406E71-C59D-4396-A95E-A7E6DDFFE919}" type="datetimeFigureOut">
              <a:rPr lang="en-US" smtClean="0"/>
              <a:t>1/6/2014</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A784E75D-64D8-4C1F-8485-C37DD284CB00}"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406E71-C59D-4396-A95E-A7E6DDFFE919}" type="datetimeFigureOut">
              <a:rPr lang="en-US" smtClean="0"/>
              <a:t>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84E75D-64D8-4C1F-8485-C37DD284CB0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406E71-C59D-4396-A95E-A7E6DDFFE919}" type="datetimeFigureOut">
              <a:rPr lang="en-US" smtClean="0"/>
              <a:t>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84E75D-64D8-4C1F-8485-C37DD284CB0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406E71-C59D-4396-A95E-A7E6DDFFE919}" type="datetimeFigureOut">
              <a:rPr lang="en-US" smtClean="0"/>
              <a:t>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84E75D-64D8-4C1F-8485-C37DD284CB0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406E71-C59D-4396-A95E-A7E6DDFFE919}" type="datetimeFigureOut">
              <a:rPr lang="en-US" smtClean="0"/>
              <a:t>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84E75D-64D8-4C1F-8485-C37DD284CB0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6406E71-C59D-4396-A95E-A7E6DDFFE919}" type="datetimeFigureOut">
              <a:rPr lang="en-US" smtClean="0"/>
              <a:t>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84E75D-64D8-4C1F-8485-C37DD284CB00}"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6406E71-C59D-4396-A95E-A7E6DDFFE919}" type="datetimeFigureOut">
              <a:rPr lang="en-US" smtClean="0"/>
              <a:t>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84E75D-64D8-4C1F-8485-C37DD284CB0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406E71-C59D-4396-A95E-A7E6DDFFE919}" type="datetimeFigureOut">
              <a:rPr lang="en-US" smtClean="0"/>
              <a:t>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84E75D-64D8-4C1F-8485-C37DD284CB0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406E71-C59D-4396-A95E-A7E6DDFFE919}" type="datetimeFigureOut">
              <a:rPr lang="en-US" smtClean="0"/>
              <a:t>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84E75D-64D8-4C1F-8485-C37DD284CB0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6406E71-C59D-4396-A95E-A7E6DDFFE919}" type="datetimeFigureOut">
              <a:rPr lang="en-US" smtClean="0"/>
              <a:t>1/6/2014</a:t>
            </a:fld>
            <a:endParaRPr lang="en-US"/>
          </a:p>
        </p:txBody>
      </p:sp>
      <p:sp>
        <p:nvSpPr>
          <p:cNvPr id="7" name="Slide Number Placeholder 6"/>
          <p:cNvSpPr>
            <a:spLocks noGrp="1"/>
          </p:cNvSpPr>
          <p:nvPr>
            <p:ph type="sldNum" sz="quarter" idx="12"/>
          </p:nvPr>
        </p:nvSpPr>
        <p:spPr/>
        <p:txBody>
          <a:bodyPr/>
          <a:lstStyle/>
          <a:p>
            <a:fld id="{A784E75D-64D8-4C1F-8485-C37DD284CB00}"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406E71-C59D-4396-A95E-A7E6DDFFE919}" type="datetimeFigureOut">
              <a:rPr lang="en-US" smtClean="0"/>
              <a:t>1/6/2014</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A784E75D-64D8-4C1F-8485-C37DD284CB0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06406E71-C59D-4396-A95E-A7E6DDFFE919}" type="datetimeFigureOut">
              <a:rPr lang="en-US" smtClean="0"/>
              <a:t>1/6/2014</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A784E75D-64D8-4C1F-8485-C37DD284CB0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24400" y="3505200"/>
            <a:ext cx="3313355" cy="1702160"/>
          </a:xfrm>
        </p:spPr>
        <p:txBody>
          <a:bodyPr>
            <a:normAutofit fontScale="90000"/>
          </a:bodyPr>
          <a:lstStyle/>
          <a:p>
            <a:pPr algn="ctr"/>
            <a:r>
              <a:rPr lang="en-US" dirty="0" smtClean="0"/>
              <a:t>Educator Effectiveness Evaluation Overview</a:t>
            </a:r>
            <a:endParaRPr lang="en-US" dirty="0"/>
          </a:p>
        </p:txBody>
      </p:sp>
    </p:spTree>
    <p:extLst>
      <p:ext uri="{BB962C8B-B14F-4D97-AF65-F5344CB8AC3E}">
        <p14:creationId xmlns:p14="http://schemas.microsoft.com/office/powerpoint/2010/main" val="4115116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27664"/>
            <a:ext cx="8077200" cy="1143000"/>
          </a:xfrm>
        </p:spPr>
        <p:txBody>
          <a:bodyPr>
            <a:normAutofit fontScale="90000"/>
          </a:bodyPr>
          <a:lstStyle/>
          <a:p>
            <a:pPr algn="ctr">
              <a:defRPr/>
            </a:pPr>
            <a:r>
              <a:rPr lang="en-US" dirty="0" smtClean="0"/>
              <a:t>Preparing for the </a:t>
            </a:r>
            <a:br>
              <a:rPr lang="en-US" dirty="0" smtClean="0"/>
            </a:br>
            <a:r>
              <a:rPr lang="en-US" dirty="0" smtClean="0"/>
              <a:t>Pre-Observation Conference</a:t>
            </a:r>
            <a:endParaRPr lang="en-US" dirty="0"/>
          </a:p>
        </p:txBody>
      </p:sp>
      <p:sp>
        <p:nvSpPr>
          <p:cNvPr id="119811" name="Content Placeholder 2"/>
          <p:cNvSpPr>
            <a:spLocks noGrp="1"/>
          </p:cNvSpPr>
          <p:nvPr>
            <p:ph idx="1"/>
          </p:nvPr>
        </p:nvSpPr>
        <p:spPr>
          <a:xfrm>
            <a:off x="1295400" y="2590800"/>
            <a:ext cx="7499350" cy="3048000"/>
          </a:xfrm>
        </p:spPr>
        <p:txBody>
          <a:bodyPr>
            <a:normAutofit lnSpcReduction="10000"/>
          </a:bodyPr>
          <a:lstStyle/>
          <a:p>
            <a:pPr>
              <a:spcBef>
                <a:spcPts val="1200"/>
              </a:spcBef>
            </a:pPr>
            <a:r>
              <a:rPr lang="en-US" altLang="en-US" dirty="0" smtClean="0"/>
              <a:t>Teacher initiates communication regarding dates that are mutually agreed upon for Pre-, </a:t>
            </a:r>
            <a:r>
              <a:rPr lang="en-US" altLang="en-US" dirty="0" err="1" smtClean="0"/>
              <a:t>Obs</a:t>
            </a:r>
            <a:r>
              <a:rPr lang="en-US" altLang="en-US" dirty="0" smtClean="0"/>
              <a:t>, Post-. </a:t>
            </a:r>
          </a:p>
          <a:p>
            <a:pPr>
              <a:spcBef>
                <a:spcPts val="1200"/>
              </a:spcBef>
            </a:pPr>
            <a:r>
              <a:rPr lang="en-US" altLang="en-US" dirty="0" smtClean="0"/>
              <a:t>Teacher writes lesson plan using Domain 1questions from the Tools for Teacher Evaluation document at a Distinguished level. </a:t>
            </a:r>
          </a:p>
          <a:p>
            <a:pPr>
              <a:spcBef>
                <a:spcPts val="1200"/>
              </a:spcBef>
            </a:pPr>
            <a:r>
              <a:rPr lang="en-US" altLang="en-US" dirty="0" smtClean="0"/>
              <a:t>Teacher submits plan 36 – 48 hours before the pre-conference</a:t>
            </a:r>
          </a:p>
          <a:p>
            <a:pPr marL="68580" indent="0">
              <a:buNone/>
            </a:pPr>
            <a:endParaRPr lang="en-US" altLang="en-US" dirty="0" smtClean="0"/>
          </a:p>
        </p:txBody>
      </p:sp>
    </p:spTree>
    <p:extLst>
      <p:ext uri="{BB962C8B-B14F-4D97-AF65-F5344CB8AC3E}">
        <p14:creationId xmlns:p14="http://schemas.microsoft.com/office/powerpoint/2010/main" val="3039804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2.  The Observation</a:t>
            </a:r>
            <a:endParaRPr lang="en-US" dirty="0"/>
          </a:p>
        </p:txBody>
      </p:sp>
      <p:sp>
        <p:nvSpPr>
          <p:cNvPr id="122883" name="Content Placeholder 2"/>
          <p:cNvSpPr>
            <a:spLocks noGrp="1"/>
          </p:cNvSpPr>
          <p:nvPr>
            <p:ph idx="1"/>
          </p:nvPr>
        </p:nvSpPr>
        <p:spPr/>
        <p:txBody>
          <a:bodyPr/>
          <a:lstStyle/>
          <a:p>
            <a:pPr marL="685800" indent="-457200">
              <a:spcBef>
                <a:spcPts val="1200"/>
              </a:spcBef>
            </a:pPr>
            <a:r>
              <a:rPr lang="en-US" altLang="en-US" dirty="0" smtClean="0"/>
              <a:t>Observer arrives in time to “walk the walls”</a:t>
            </a:r>
          </a:p>
          <a:p>
            <a:pPr marL="685800" indent="-457200">
              <a:spcBef>
                <a:spcPts val="1200"/>
              </a:spcBef>
            </a:pPr>
            <a:r>
              <a:rPr lang="en-US" altLang="en-US" dirty="0" smtClean="0"/>
              <a:t>Full lesson observation</a:t>
            </a:r>
          </a:p>
          <a:p>
            <a:pPr marL="685800" indent="-457200">
              <a:spcBef>
                <a:spcPts val="1200"/>
              </a:spcBef>
            </a:pPr>
            <a:r>
              <a:rPr lang="en-US" altLang="en-US" dirty="0" smtClean="0">
                <a:solidFill>
                  <a:srgbClr val="7030A0"/>
                </a:solidFill>
              </a:rPr>
              <a:t>Evidence collected on Observation Form, D2/D3 (see handout)</a:t>
            </a:r>
          </a:p>
          <a:p>
            <a:pPr marL="685800" indent="-457200">
              <a:spcBef>
                <a:spcPts val="1200"/>
              </a:spcBef>
            </a:pPr>
            <a:r>
              <a:rPr lang="en-US" altLang="en-US" dirty="0" smtClean="0"/>
              <a:t>Evidence tells the most important facts about the lesson</a:t>
            </a:r>
          </a:p>
        </p:txBody>
      </p:sp>
    </p:spTree>
    <p:extLst>
      <p:ext uri="{BB962C8B-B14F-4D97-AF65-F5344CB8AC3E}">
        <p14:creationId xmlns:p14="http://schemas.microsoft.com/office/powerpoint/2010/main" val="497755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
          <p:cNvSpPr>
            <a:spLocks noGrp="1" noChangeArrowheads="1"/>
          </p:cNvSpPr>
          <p:nvPr>
            <p:ph type="title"/>
          </p:nvPr>
        </p:nvSpPr>
        <p:spPr>
          <a:xfrm>
            <a:off x="1295400" y="609600"/>
            <a:ext cx="7543800" cy="1143000"/>
          </a:xfrm>
        </p:spPr>
        <p:txBody>
          <a:bodyPr/>
          <a:lstStyle/>
          <a:p>
            <a:pPr eaLnBrk="1" fontAlgn="auto" hangingPunct="1">
              <a:spcAft>
                <a:spcPts val="0"/>
              </a:spcAft>
              <a:defRPr/>
            </a:pPr>
            <a:endParaRPr lang="en-US" sz="5000" b="1" dirty="0" smtClean="0">
              <a:solidFill>
                <a:schemeClr val="tx2">
                  <a:satMod val="130000"/>
                </a:schemeClr>
              </a:solidFill>
            </a:endParaRPr>
          </a:p>
        </p:txBody>
      </p:sp>
      <p:sp>
        <p:nvSpPr>
          <p:cNvPr id="79875" name="Rectangle 3"/>
          <p:cNvSpPr>
            <a:spLocks noGrp="1" noChangeArrowheads="1"/>
          </p:cNvSpPr>
          <p:nvPr>
            <p:ph idx="1"/>
          </p:nvPr>
        </p:nvSpPr>
        <p:spPr>
          <a:xfrm>
            <a:off x="1419225" y="1981200"/>
            <a:ext cx="7267575" cy="3325813"/>
          </a:xfrm>
        </p:spPr>
        <p:txBody>
          <a:bodyPr/>
          <a:lstStyle/>
          <a:p>
            <a:pPr algn="ctr" eaLnBrk="1" hangingPunct="1">
              <a:buFontTx/>
              <a:buNone/>
            </a:pPr>
            <a:endParaRPr lang="en-US" altLang="en-US" b="1" smtClean="0"/>
          </a:p>
          <a:p>
            <a:pPr algn="ctr" eaLnBrk="1" hangingPunct="1">
              <a:buFontTx/>
              <a:buNone/>
            </a:pPr>
            <a:r>
              <a:rPr lang="en-US" altLang="en-US" sz="3600" b="1" smtClean="0"/>
              <a:t>Let </a:t>
            </a:r>
            <a:r>
              <a:rPr lang="en-US" altLang="en-US" sz="3600" b="1" smtClean="0">
                <a:solidFill>
                  <a:srgbClr val="990099"/>
                </a:solidFill>
              </a:rPr>
              <a:t>evidence</a:t>
            </a:r>
            <a:r>
              <a:rPr lang="en-US" altLang="en-US" sz="3600" b="1" smtClean="0"/>
              <a:t>, not opinion, anchor the process.</a:t>
            </a:r>
          </a:p>
        </p:txBody>
      </p:sp>
      <p:sp>
        <p:nvSpPr>
          <p:cNvPr id="79876"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algn="ctr" eaLnBrk="0" fontAlgn="base" hangingPunct="0">
              <a:spcBef>
                <a:spcPct val="0"/>
              </a:spcBef>
              <a:spcAft>
                <a:spcPct val="0"/>
              </a:spcAft>
              <a:defRPr b="1">
                <a:solidFill>
                  <a:schemeClr val="tx1"/>
                </a:solidFill>
                <a:latin typeface="Arial" charset="0"/>
              </a:defRPr>
            </a:lvl6pPr>
            <a:lvl7pPr marL="2971800" indent="-228600" algn="ctr" eaLnBrk="0" fontAlgn="base" hangingPunct="0">
              <a:spcBef>
                <a:spcPct val="0"/>
              </a:spcBef>
              <a:spcAft>
                <a:spcPct val="0"/>
              </a:spcAft>
              <a:defRPr b="1">
                <a:solidFill>
                  <a:schemeClr val="tx1"/>
                </a:solidFill>
                <a:latin typeface="Arial" charset="0"/>
              </a:defRPr>
            </a:lvl7pPr>
            <a:lvl8pPr marL="3429000" indent="-228600" algn="ctr" eaLnBrk="0" fontAlgn="base" hangingPunct="0">
              <a:spcBef>
                <a:spcPct val="0"/>
              </a:spcBef>
              <a:spcAft>
                <a:spcPct val="0"/>
              </a:spcAft>
              <a:defRPr b="1">
                <a:solidFill>
                  <a:schemeClr val="tx1"/>
                </a:solidFill>
                <a:latin typeface="Arial" charset="0"/>
              </a:defRPr>
            </a:lvl8pPr>
            <a:lvl9pPr marL="3886200" indent="-228600" algn="ctr" eaLnBrk="0" fontAlgn="base" hangingPunct="0">
              <a:spcBef>
                <a:spcPct val="0"/>
              </a:spcBef>
              <a:spcAft>
                <a:spcPct val="0"/>
              </a:spcAft>
              <a:defRPr b="1">
                <a:solidFill>
                  <a:schemeClr val="tx1"/>
                </a:solidFill>
                <a:latin typeface="Arial" charset="0"/>
              </a:defRPr>
            </a:lvl9pPr>
          </a:lstStyle>
          <a:p>
            <a:r>
              <a:rPr lang="en-US" altLang="en-US" smtClean="0">
                <a:solidFill>
                  <a:srgbClr val="000000"/>
                </a:solidFill>
                <a:latin typeface="Comic Sans MS" pitchFamily="66" charset="0"/>
              </a:rPr>
              <a:t>PBevan, D.ED</a:t>
            </a:r>
          </a:p>
        </p:txBody>
      </p:sp>
    </p:spTree>
    <p:extLst>
      <p:ext uri="{BB962C8B-B14F-4D97-AF65-F5344CB8AC3E}">
        <p14:creationId xmlns:p14="http://schemas.microsoft.com/office/powerpoint/2010/main" val="3961515960"/>
      </p:ext>
    </p:extLst>
  </p:cSld>
  <p:clrMapOvr>
    <a:masterClrMapping/>
  </p:clrMapOvr>
  <p:transition>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p:txBody>
          <a:bodyPr/>
          <a:lstStyle/>
          <a:p>
            <a:pPr eaLnBrk="1" fontAlgn="auto" hangingPunct="1">
              <a:spcAft>
                <a:spcPts val="0"/>
              </a:spcAft>
              <a:defRPr/>
            </a:pPr>
            <a:r>
              <a:rPr lang="en-US" b="1" u="sng" dirty="0" smtClean="0">
                <a:solidFill>
                  <a:schemeClr val="tx2">
                    <a:satMod val="130000"/>
                  </a:schemeClr>
                </a:solidFill>
                <a:latin typeface="Albertus Extra Bold" pitchFamily="34" charset="0"/>
              </a:rPr>
              <a:t>Evidence</a:t>
            </a:r>
          </a:p>
        </p:txBody>
      </p:sp>
      <p:sp>
        <p:nvSpPr>
          <p:cNvPr id="282627" name="Rectangle 3"/>
          <p:cNvSpPr>
            <a:spLocks noGrp="1" noChangeArrowheads="1"/>
          </p:cNvSpPr>
          <p:nvPr>
            <p:ph idx="1"/>
          </p:nvPr>
        </p:nvSpPr>
        <p:spPr/>
        <p:txBody>
          <a:bodyPr>
            <a:normAutofit/>
          </a:bodyPr>
          <a:lstStyle/>
          <a:p>
            <a:pPr eaLnBrk="1" fontAlgn="auto" hangingPunct="1">
              <a:spcAft>
                <a:spcPts val="0"/>
              </a:spcAft>
              <a:buFont typeface="Wingdings 2"/>
              <a:buNone/>
              <a:defRPr/>
            </a:pPr>
            <a:r>
              <a:rPr lang="en-US" sz="2400" b="1" dirty="0" smtClean="0">
                <a:latin typeface="Albertus Medium" pitchFamily="34" charset="0"/>
              </a:rPr>
              <a:t>Evidence is a </a:t>
            </a:r>
            <a:r>
              <a:rPr lang="en-US" sz="2400" b="1" dirty="0" smtClean="0">
                <a:solidFill>
                  <a:srgbClr val="6600FF"/>
                </a:solidFill>
                <a:latin typeface="Albertus Medium" pitchFamily="34" charset="0"/>
              </a:rPr>
              <a:t>factual</a:t>
            </a:r>
            <a:r>
              <a:rPr lang="en-US" sz="2400" b="1" dirty="0" smtClean="0">
                <a:latin typeface="Albertus Medium" pitchFamily="34" charset="0"/>
              </a:rPr>
              <a:t> reporting of events.  It may include teacher and student </a:t>
            </a:r>
            <a:r>
              <a:rPr lang="en-US" sz="2400" b="1" dirty="0" smtClean="0">
                <a:solidFill>
                  <a:srgbClr val="FF0066"/>
                </a:solidFill>
                <a:latin typeface="Albertus Medium" pitchFamily="34" charset="0"/>
              </a:rPr>
              <a:t>actions and behaviors</a:t>
            </a:r>
            <a:r>
              <a:rPr lang="en-US" sz="2400" b="1" dirty="0" smtClean="0">
                <a:latin typeface="Albertus Medium" pitchFamily="34" charset="0"/>
              </a:rPr>
              <a:t>. It may also include </a:t>
            </a:r>
            <a:r>
              <a:rPr lang="en-US" sz="2400" b="1" dirty="0" smtClean="0">
                <a:solidFill>
                  <a:srgbClr val="00CC00"/>
                </a:solidFill>
                <a:latin typeface="Albertus Medium" pitchFamily="34" charset="0"/>
              </a:rPr>
              <a:t>artifacts</a:t>
            </a:r>
            <a:r>
              <a:rPr lang="en-US" sz="2400" b="1" dirty="0" smtClean="0">
                <a:latin typeface="Albertus Medium" pitchFamily="34" charset="0"/>
              </a:rPr>
              <a:t> prepared by the teacher, students or others. It is not clouded with personal opinion or biases. It is selected using professional judgment by the observer and/or the teacher.</a:t>
            </a:r>
          </a:p>
        </p:txBody>
      </p:sp>
      <p:sp>
        <p:nvSpPr>
          <p:cNvPr id="81924" name="Rectangle 6"/>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algn="ctr" eaLnBrk="0" fontAlgn="base" hangingPunct="0">
              <a:spcBef>
                <a:spcPct val="0"/>
              </a:spcBef>
              <a:spcAft>
                <a:spcPct val="0"/>
              </a:spcAft>
              <a:defRPr b="1">
                <a:solidFill>
                  <a:schemeClr val="tx1"/>
                </a:solidFill>
                <a:latin typeface="Arial" charset="0"/>
              </a:defRPr>
            </a:lvl6pPr>
            <a:lvl7pPr marL="2971800" indent="-228600" algn="ctr" eaLnBrk="0" fontAlgn="base" hangingPunct="0">
              <a:spcBef>
                <a:spcPct val="0"/>
              </a:spcBef>
              <a:spcAft>
                <a:spcPct val="0"/>
              </a:spcAft>
              <a:defRPr b="1">
                <a:solidFill>
                  <a:schemeClr val="tx1"/>
                </a:solidFill>
                <a:latin typeface="Arial" charset="0"/>
              </a:defRPr>
            </a:lvl7pPr>
            <a:lvl8pPr marL="3429000" indent="-228600" algn="ctr" eaLnBrk="0" fontAlgn="base" hangingPunct="0">
              <a:spcBef>
                <a:spcPct val="0"/>
              </a:spcBef>
              <a:spcAft>
                <a:spcPct val="0"/>
              </a:spcAft>
              <a:defRPr b="1">
                <a:solidFill>
                  <a:schemeClr val="tx1"/>
                </a:solidFill>
                <a:latin typeface="Arial" charset="0"/>
              </a:defRPr>
            </a:lvl8pPr>
            <a:lvl9pPr marL="3886200" indent="-228600" algn="ctr" eaLnBrk="0" fontAlgn="base" hangingPunct="0">
              <a:spcBef>
                <a:spcPct val="0"/>
              </a:spcBef>
              <a:spcAft>
                <a:spcPct val="0"/>
              </a:spcAft>
              <a:defRPr b="1">
                <a:solidFill>
                  <a:schemeClr val="tx1"/>
                </a:solidFill>
                <a:latin typeface="Arial" charset="0"/>
              </a:defRPr>
            </a:lvl9pPr>
          </a:lstStyle>
          <a:p>
            <a:r>
              <a:rPr lang="en-US" altLang="en-US" smtClean="0">
                <a:solidFill>
                  <a:srgbClr val="000000"/>
                </a:solidFill>
                <a:latin typeface="Comic Sans MS" pitchFamily="66" charset="0"/>
              </a:rPr>
              <a:t>PBevan, D.ED</a:t>
            </a:r>
          </a:p>
        </p:txBody>
      </p:sp>
      <p:sp>
        <p:nvSpPr>
          <p:cNvPr id="81925" name="Text Box 4"/>
          <p:cNvSpPr txBox="1">
            <a:spLocks noChangeArrowheads="1"/>
          </p:cNvSpPr>
          <p:nvPr/>
        </p:nvSpPr>
        <p:spPr bwMode="auto">
          <a:xfrm>
            <a:off x="4267200" y="5943600"/>
            <a:ext cx="609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algn="ctr" eaLnBrk="0" fontAlgn="base" hangingPunct="0">
              <a:spcBef>
                <a:spcPct val="0"/>
              </a:spcBef>
              <a:spcAft>
                <a:spcPct val="0"/>
              </a:spcAft>
              <a:defRPr b="1">
                <a:solidFill>
                  <a:schemeClr val="tx1"/>
                </a:solidFill>
                <a:latin typeface="Arial" charset="0"/>
              </a:defRPr>
            </a:lvl6pPr>
            <a:lvl7pPr marL="2971800" indent="-228600" algn="ctr" eaLnBrk="0" fontAlgn="base" hangingPunct="0">
              <a:spcBef>
                <a:spcPct val="0"/>
              </a:spcBef>
              <a:spcAft>
                <a:spcPct val="0"/>
              </a:spcAft>
              <a:defRPr b="1">
                <a:solidFill>
                  <a:schemeClr val="tx1"/>
                </a:solidFill>
                <a:latin typeface="Arial" charset="0"/>
              </a:defRPr>
            </a:lvl7pPr>
            <a:lvl8pPr marL="3429000" indent="-228600" algn="ctr" eaLnBrk="0" fontAlgn="base" hangingPunct="0">
              <a:spcBef>
                <a:spcPct val="0"/>
              </a:spcBef>
              <a:spcAft>
                <a:spcPct val="0"/>
              </a:spcAft>
              <a:defRPr b="1">
                <a:solidFill>
                  <a:schemeClr val="tx1"/>
                </a:solidFill>
                <a:latin typeface="Arial" charset="0"/>
              </a:defRPr>
            </a:lvl8pPr>
            <a:lvl9pPr marL="3886200" indent="-228600" algn="ctr" eaLnBrk="0" fontAlgn="base" hangingPunct="0">
              <a:spcBef>
                <a:spcPct val="0"/>
              </a:spcBef>
              <a:spcAft>
                <a:spcPct val="0"/>
              </a:spcAft>
              <a:defRPr b="1">
                <a:solidFill>
                  <a:schemeClr val="tx1"/>
                </a:solidFill>
                <a:latin typeface="Arial" charset="0"/>
              </a:defRPr>
            </a:lvl9pPr>
          </a:lstStyle>
          <a:p>
            <a:r>
              <a:rPr lang="en-US" altLang="en-US" sz="1200" b="0">
                <a:solidFill>
                  <a:srgbClr val="000000"/>
                </a:solidFill>
                <a:latin typeface="Times New Roman" pitchFamily="18" charset="0"/>
                <a:cs typeface="Arial" charset="0"/>
              </a:rPr>
              <a:t>1.5-A</a:t>
            </a:r>
            <a:endParaRPr lang="en-US" altLang="en-US" sz="1000" b="0">
              <a:solidFill>
                <a:srgbClr val="000000"/>
              </a:solidFill>
              <a:latin typeface="Times New Roman" pitchFamily="18" charset="0"/>
              <a:cs typeface="Arial" charset="0"/>
            </a:endParaRPr>
          </a:p>
        </p:txBody>
      </p:sp>
    </p:spTree>
    <p:extLst>
      <p:ext uri="{BB962C8B-B14F-4D97-AF65-F5344CB8AC3E}">
        <p14:creationId xmlns:p14="http://schemas.microsoft.com/office/powerpoint/2010/main" val="462124766"/>
      </p:ext>
    </p:extLst>
  </p:cSld>
  <p:clrMapOvr>
    <a:masterClrMapping/>
  </p:clrMapOvr>
  <p:transition>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38200"/>
            <a:ext cx="8185150" cy="1143000"/>
          </a:xfrm>
        </p:spPr>
        <p:txBody>
          <a:bodyPr>
            <a:normAutofit fontScale="90000"/>
          </a:bodyPr>
          <a:lstStyle/>
          <a:p>
            <a:pPr>
              <a:defRPr/>
            </a:pPr>
            <a:r>
              <a:rPr lang="en-US" dirty="0" smtClean="0"/>
              <a:t>THE UNANNOUNCED OBSERVATION</a:t>
            </a:r>
            <a:endParaRPr lang="en-US" dirty="0"/>
          </a:p>
        </p:txBody>
      </p:sp>
      <p:sp>
        <p:nvSpPr>
          <p:cNvPr id="117763" name="Content Placeholder 2"/>
          <p:cNvSpPr>
            <a:spLocks noGrp="1"/>
          </p:cNvSpPr>
          <p:nvPr>
            <p:ph idx="1"/>
          </p:nvPr>
        </p:nvSpPr>
        <p:spPr>
          <a:xfrm>
            <a:off x="2590800" y="2514600"/>
            <a:ext cx="5791200" cy="2895600"/>
          </a:xfrm>
        </p:spPr>
        <p:txBody>
          <a:bodyPr/>
          <a:lstStyle/>
          <a:p>
            <a:pPr marL="0" indent="0">
              <a:spcBef>
                <a:spcPts val="1800"/>
              </a:spcBef>
              <a:buFont typeface="Wingdings 2" pitchFamily="18" charset="2"/>
              <a:buNone/>
            </a:pPr>
            <a:r>
              <a:rPr lang="en-US" altLang="en-US" dirty="0"/>
              <a:t>1</a:t>
            </a:r>
            <a:r>
              <a:rPr lang="en-US" altLang="en-US" dirty="0" smtClean="0"/>
              <a:t>. The Observation</a:t>
            </a:r>
          </a:p>
          <a:p>
            <a:pPr marL="0" indent="0">
              <a:spcBef>
                <a:spcPts val="1800"/>
              </a:spcBef>
              <a:buFont typeface="Wingdings 2" pitchFamily="18" charset="2"/>
              <a:buNone/>
            </a:pPr>
            <a:r>
              <a:rPr lang="en-US" altLang="en-US" dirty="0"/>
              <a:t>2</a:t>
            </a:r>
            <a:r>
              <a:rPr lang="en-US" altLang="en-US" dirty="0" smtClean="0"/>
              <a:t>. Lesson Assessment</a:t>
            </a:r>
          </a:p>
          <a:p>
            <a:pPr marL="0" indent="0">
              <a:spcBef>
                <a:spcPts val="1800"/>
              </a:spcBef>
              <a:buFont typeface="Wingdings 2" pitchFamily="18" charset="2"/>
              <a:buNone/>
            </a:pPr>
            <a:r>
              <a:rPr lang="en-US" altLang="en-US" dirty="0"/>
              <a:t>3</a:t>
            </a:r>
            <a:r>
              <a:rPr lang="en-US" altLang="en-US" dirty="0" smtClean="0"/>
              <a:t>. Post-Observation Conference</a:t>
            </a:r>
          </a:p>
          <a:p>
            <a:pPr marL="0" indent="0">
              <a:buFont typeface="Wingdings 2" pitchFamily="18" charset="2"/>
              <a:buNone/>
            </a:pPr>
            <a:endParaRPr lang="en-US" altLang="en-US" dirty="0"/>
          </a:p>
        </p:txBody>
      </p:sp>
    </p:spTree>
    <p:extLst>
      <p:ext uri="{BB962C8B-B14F-4D97-AF65-F5344CB8AC3E}">
        <p14:creationId xmlns:p14="http://schemas.microsoft.com/office/powerpoint/2010/main" val="887475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27664"/>
            <a:ext cx="8077200" cy="1143000"/>
          </a:xfrm>
        </p:spPr>
        <p:txBody>
          <a:bodyPr>
            <a:normAutofit fontScale="90000"/>
          </a:bodyPr>
          <a:lstStyle/>
          <a:p>
            <a:pPr>
              <a:defRPr/>
            </a:pPr>
            <a:r>
              <a:rPr lang="en-US" dirty="0" smtClean="0"/>
              <a:t>3.  Preparing for the </a:t>
            </a:r>
            <a:br>
              <a:rPr lang="en-US" dirty="0" smtClean="0"/>
            </a:br>
            <a:r>
              <a:rPr lang="en-US" dirty="0" smtClean="0"/>
              <a:t>	Post-Teaching Conference</a:t>
            </a:r>
            <a:endParaRPr lang="en-US" dirty="0"/>
          </a:p>
        </p:txBody>
      </p:sp>
      <p:sp>
        <p:nvSpPr>
          <p:cNvPr id="123907" name="Content Placeholder 2"/>
          <p:cNvSpPr>
            <a:spLocks noGrp="1"/>
          </p:cNvSpPr>
          <p:nvPr>
            <p:ph idx="1"/>
          </p:nvPr>
        </p:nvSpPr>
        <p:spPr>
          <a:xfrm>
            <a:off x="990600" y="2286000"/>
            <a:ext cx="7499350" cy="3962400"/>
          </a:xfrm>
        </p:spPr>
        <p:txBody>
          <a:bodyPr/>
          <a:lstStyle/>
          <a:p>
            <a:pPr>
              <a:spcBef>
                <a:spcPts val="1200"/>
              </a:spcBef>
            </a:pPr>
            <a:r>
              <a:rPr lang="en-US" altLang="en-US" sz="2800" dirty="0" smtClean="0"/>
              <a:t>The observation is NOT an evaluation; it is a collection of facts that permit an evaluation.</a:t>
            </a:r>
          </a:p>
          <a:p>
            <a:pPr>
              <a:spcBef>
                <a:spcPts val="1200"/>
              </a:spcBef>
            </a:pPr>
            <a:r>
              <a:rPr lang="en-US" altLang="en-US" sz="2800" dirty="0" smtClean="0"/>
              <a:t>Observation evidence must be shared with the teacher </a:t>
            </a:r>
            <a:r>
              <a:rPr lang="en-US" altLang="en-US" sz="2800" dirty="0" smtClean="0">
                <a:solidFill>
                  <a:srgbClr val="0000FF"/>
                </a:solidFill>
              </a:rPr>
              <a:t>within </a:t>
            </a:r>
            <a:r>
              <a:rPr lang="en-US" altLang="en-US" sz="2800" dirty="0" smtClean="0">
                <a:solidFill>
                  <a:srgbClr val="0000FF"/>
                </a:solidFill>
              </a:rPr>
              <a:t>24 </a:t>
            </a:r>
            <a:r>
              <a:rPr lang="en-US" altLang="en-US" sz="2800" dirty="0" smtClean="0">
                <a:solidFill>
                  <a:srgbClr val="0000FF"/>
                </a:solidFill>
              </a:rPr>
              <a:t>hours </a:t>
            </a:r>
            <a:r>
              <a:rPr lang="en-US" altLang="en-US" sz="2800" dirty="0" smtClean="0"/>
              <a:t>(mailbox or e-mail). </a:t>
            </a:r>
          </a:p>
          <a:p>
            <a:pPr>
              <a:spcBef>
                <a:spcPts val="1200"/>
              </a:spcBef>
            </a:pPr>
            <a:r>
              <a:rPr lang="en-US" altLang="en-US" sz="2800" dirty="0" smtClean="0"/>
              <a:t>The teacher may add to the evidence.</a:t>
            </a:r>
          </a:p>
        </p:txBody>
      </p:sp>
    </p:spTree>
    <p:extLst>
      <p:ext uri="{BB962C8B-B14F-4D97-AF65-F5344CB8AC3E}">
        <p14:creationId xmlns:p14="http://schemas.microsoft.com/office/powerpoint/2010/main" val="882524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077200" cy="1143000"/>
          </a:xfrm>
        </p:spPr>
        <p:txBody>
          <a:bodyPr>
            <a:normAutofit/>
          </a:bodyPr>
          <a:lstStyle/>
          <a:p>
            <a:pPr>
              <a:defRPr/>
            </a:pPr>
            <a:r>
              <a:rPr lang="en-US" sz="3200" dirty="0" smtClean="0"/>
              <a:t>3 - 4.  Preparing for the </a:t>
            </a:r>
            <a:br>
              <a:rPr lang="en-US" sz="3200" dirty="0" smtClean="0"/>
            </a:br>
            <a:r>
              <a:rPr lang="en-US" sz="3200" dirty="0" smtClean="0"/>
              <a:t>Post-teaching Conference</a:t>
            </a:r>
            <a:endParaRPr lang="en-US" sz="3200" dirty="0"/>
          </a:p>
        </p:txBody>
      </p:sp>
      <p:sp>
        <p:nvSpPr>
          <p:cNvPr id="124931" name="Content Placeholder 2"/>
          <p:cNvSpPr>
            <a:spLocks noGrp="1"/>
          </p:cNvSpPr>
          <p:nvPr>
            <p:ph idx="1"/>
          </p:nvPr>
        </p:nvSpPr>
        <p:spPr>
          <a:xfrm>
            <a:off x="1435100" y="2286000"/>
            <a:ext cx="7499350" cy="3962400"/>
          </a:xfrm>
        </p:spPr>
        <p:txBody>
          <a:bodyPr>
            <a:normAutofit/>
          </a:bodyPr>
          <a:lstStyle/>
          <a:p>
            <a:pPr>
              <a:spcBef>
                <a:spcPts val="1200"/>
              </a:spcBef>
            </a:pPr>
            <a:r>
              <a:rPr lang="en-US" altLang="en-US" sz="2600" dirty="0" smtClean="0"/>
              <a:t>Teacher adds to evidence</a:t>
            </a:r>
          </a:p>
          <a:p>
            <a:pPr>
              <a:spcBef>
                <a:spcPts val="1200"/>
              </a:spcBef>
            </a:pPr>
            <a:r>
              <a:rPr lang="en-US" altLang="en-US" sz="2600" dirty="0" smtClean="0"/>
              <a:t>Highlights rubric electronically</a:t>
            </a:r>
          </a:p>
          <a:p>
            <a:pPr>
              <a:spcBef>
                <a:spcPts val="1200"/>
              </a:spcBef>
            </a:pPr>
            <a:r>
              <a:rPr lang="en-US" altLang="en-US" sz="2600" dirty="0" smtClean="0"/>
              <a:t>Teacher assesses the lesson on the Framework rubrics, and sends to evaluator within 24 hours (mailbox or email)</a:t>
            </a:r>
          </a:p>
          <a:p>
            <a:pPr>
              <a:spcBef>
                <a:spcPts val="1200"/>
              </a:spcBef>
            </a:pPr>
            <a:r>
              <a:rPr lang="en-US" altLang="en-US" sz="2600" dirty="0" smtClean="0"/>
              <a:t>Evaluator reviews teacher self-assessment and selects COMPONENTS FOR DISCUSSION.</a:t>
            </a:r>
          </a:p>
        </p:txBody>
      </p:sp>
    </p:spTree>
    <p:extLst>
      <p:ext uri="{BB962C8B-B14F-4D97-AF65-F5344CB8AC3E}">
        <p14:creationId xmlns:p14="http://schemas.microsoft.com/office/powerpoint/2010/main" val="2091297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dirty="0" smtClean="0"/>
              <a:t>The Purpose of the Post</a:t>
            </a:r>
            <a:endParaRPr lang="en-US" dirty="0"/>
          </a:p>
        </p:txBody>
      </p:sp>
      <p:sp>
        <p:nvSpPr>
          <p:cNvPr id="125955" name="Content Placeholder 2"/>
          <p:cNvSpPr>
            <a:spLocks noGrp="1"/>
          </p:cNvSpPr>
          <p:nvPr>
            <p:ph idx="1"/>
          </p:nvPr>
        </p:nvSpPr>
        <p:spPr/>
        <p:txBody>
          <a:bodyPr/>
          <a:lstStyle/>
          <a:p>
            <a:r>
              <a:rPr lang="en-US" altLang="en-US" smtClean="0"/>
              <a:t>To discuss the components of difference (not yet marked by observer)</a:t>
            </a:r>
          </a:p>
          <a:p>
            <a:endParaRPr lang="en-US" altLang="en-US" smtClean="0"/>
          </a:p>
          <a:p>
            <a:r>
              <a:rPr lang="en-US" altLang="en-US" smtClean="0"/>
              <a:t>To elicit any evidence that still remains to be added about the lesson</a:t>
            </a:r>
          </a:p>
          <a:p>
            <a:endParaRPr lang="en-US" altLang="en-US" smtClean="0"/>
          </a:p>
          <a:p>
            <a:r>
              <a:rPr lang="en-US" altLang="en-US" smtClean="0"/>
              <a:t>To arrive at an assessment on the rubric for components of difference.</a:t>
            </a:r>
          </a:p>
        </p:txBody>
      </p:sp>
      <p:sp>
        <p:nvSpPr>
          <p:cNvPr id="5" name="Footer Placeholder 4"/>
          <p:cNvSpPr>
            <a:spLocks noGrp="1"/>
          </p:cNvSpPr>
          <p:nvPr>
            <p:ph type="ftr" sz="quarter" idx="10"/>
          </p:nvPr>
        </p:nvSpPr>
        <p:spPr/>
        <p:txBody>
          <a:bodyPr/>
          <a:lstStyle/>
          <a:p>
            <a:pPr>
              <a:defRPr/>
            </a:pPr>
            <a:r>
              <a:rPr lang="en-US" smtClean="0">
                <a:solidFill>
                  <a:schemeClr val="bg2">
                    <a:shade val="50000"/>
                    <a:satMod val="200000"/>
                  </a:schemeClr>
                </a:solidFill>
              </a:rPr>
              <a:t>PBevan, D.ED</a:t>
            </a:r>
            <a:endParaRPr lang="en-US">
              <a:solidFill>
                <a:schemeClr val="bg2">
                  <a:shade val="50000"/>
                  <a:satMod val="200000"/>
                </a:schemeClr>
              </a:solidFill>
            </a:endParaRPr>
          </a:p>
        </p:txBody>
      </p:sp>
    </p:spTree>
    <p:extLst>
      <p:ext uri="{BB962C8B-B14F-4D97-AF65-F5344CB8AC3E}">
        <p14:creationId xmlns:p14="http://schemas.microsoft.com/office/powerpoint/2010/main" val="1040564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1143000"/>
          </a:xfrm>
        </p:spPr>
        <p:txBody>
          <a:bodyPr>
            <a:normAutofit fontScale="90000"/>
          </a:bodyPr>
          <a:lstStyle/>
          <a:p>
            <a:pPr>
              <a:defRPr/>
            </a:pPr>
            <a:r>
              <a:rPr lang="en-US" dirty="0"/>
              <a:t>5</a:t>
            </a:r>
            <a:r>
              <a:rPr lang="en-US" dirty="0" smtClean="0"/>
              <a:t>.  The Post-Teaching Conference</a:t>
            </a:r>
            <a:endParaRPr lang="en-US" dirty="0"/>
          </a:p>
        </p:txBody>
      </p:sp>
      <p:sp>
        <p:nvSpPr>
          <p:cNvPr id="126979" name="Content Placeholder 2"/>
          <p:cNvSpPr>
            <a:spLocks noGrp="1"/>
          </p:cNvSpPr>
          <p:nvPr>
            <p:ph idx="1"/>
          </p:nvPr>
        </p:nvSpPr>
        <p:spPr>
          <a:xfrm>
            <a:off x="914400" y="2209800"/>
            <a:ext cx="7499350" cy="4038600"/>
          </a:xfrm>
        </p:spPr>
        <p:txBody>
          <a:bodyPr/>
          <a:lstStyle/>
          <a:p>
            <a:pPr>
              <a:spcAft>
                <a:spcPts val="1200"/>
              </a:spcAft>
            </a:pPr>
            <a:r>
              <a:rPr lang="en-US" altLang="en-US" sz="2800" dirty="0" smtClean="0"/>
              <a:t>Purpose: to COLLABORATIVELY rate the “Components for Discussion”. </a:t>
            </a:r>
          </a:p>
          <a:p>
            <a:pPr>
              <a:spcAft>
                <a:spcPts val="1200"/>
              </a:spcAft>
            </a:pPr>
            <a:r>
              <a:rPr lang="en-US" altLang="en-US" sz="2800" dirty="0" smtClean="0"/>
              <a:t>The teacher takes the lead in discussing his/her reasoning for the ratings of these components</a:t>
            </a:r>
          </a:p>
          <a:p>
            <a:pPr>
              <a:spcAft>
                <a:spcPts val="1200"/>
              </a:spcAft>
            </a:pPr>
            <a:r>
              <a:rPr lang="en-US" altLang="en-US" sz="2800" dirty="0" smtClean="0"/>
              <a:t>Evidence and the rubric must be used. </a:t>
            </a:r>
          </a:p>
        </p:txBody>
      </p:sp>
    </p:spTree>
    <p:extLst>
      <p:ext uri="{BB962C8B-B14F-4D97-AF65-F5344CB8AC3E}">
        <p14:creationId xmlns:p14="http://schemas.microsoft.com/office/powerpoint/2010/main" val="3069406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077200" cy="1143000"/>
          </a:xfrm>
        </p:spPr>
        <p:txBody>
          <a:bodyPr>
            <a:normAutofit fontScale="90000"/>
          </a:bodyPr>
          <a:lstStyle/>
          <a:p>
            <a:pPr>
              <a:defRPr/>
            </a:pPr>
            <a:r>
              <a:rPr lang="en-US" dirty="0"/>
              <a:t>5</a:t>
            </a:r>
            <a:r>
              <a:rPr lang="en-US" dirty="0" smtClean="0"/>
              <a:t>.  The Post-teaching Conference</a:t>
            </a:r>
            <a:endParaRPr lang="en-US" dirty="0"/>
          </a:p>
        </p:txBody>
      </p:sp>
      <p:sp>
        <p:nvSpPr>
          <p:cNvPr id="128003" name="Content Placeholder 2"/>
          <p:cNvSpPr>
            <a:spLocks noGrp="1"/>
          </p:cNvSpPr>
          <p:nvPr>
            <p:ph idx="1"/>
          </p:nvPr>
        </p:nvSpPr>
        <p:spPr>
          <a:xfrm>
            <a:off x="1905000" y="2286000"/>
            <a:ext cx="7010400" cy="3962400"/>
          </a:xfrm>
        </p:spPr>
        <p:txBody>
          <a:bodyPr/>
          <a:lstStyle/>
          <a:p>
            <a:pPr marL="514350" indent="-514350">
              <a:buFont typeface="Wingdings 2" pitchFamily="18" charset="2"/>
              <a:buAutoNum type="arabicPeriod"/>
            </a:pPr>
            <a:r>
              <a:rPr lang="en-US" altLang="en-US" sz="2800" dirty="0" smtClean="0"/>
              <a:t>Acknowledge Components of Agreement</a:t>
            </a:r>
          </a:p>
          <a:p>
            <a:pPr marL="514350" indent="-514350">
              <a:buFont typeface="Wingdings 2" pitchFamily="18" charset="2"/>
              <a:buAutoNum type="arabicPeriod"/>
            </a:pPr>
            <a:r>
              <a:rPr lang="en-US" altLang="en-US" sz="2800" dirty="0" smtClean="0"/>
              <a:t>Collaboratively rate Components for Discussion</a:t>
            </a:r>
          </a:p>
          <a:p>
            <a:pPr marL="514350" indent="-514350">
              <a:buFont typeface="Wingdings 2" pitchFamily="18" charset="2"/>
              <a:buAutoNum type="arabicPeriod"/>
            </a:pPr>
            <a:r>
              <a:rPr lang="en-US" altLang="en-US" sz="2800" dirty="0" smtClean="0"/>
              <a:t>Complete an </a:t>
            </a:r>
            <a:r>
              <a:rPr lang="en-US" altLang="en-US" sz="2800" dirty="0"/>
              <a:t>o</a:t>
            </a:r>
            <a:r>
              <a:rPr lang="en-US" altLang="en-US" sz="2800" dirty="0" smtClean="0"/>
              <a:t>bservation </a:t>
            </a:r>
            <a:r>
              <a:rPr lang="en-US" altLang="en-US" sz="2800" dirty="0"/>
              <a:t>s</a:t>
            </a:r>
            <a:r>
              <a:rPr lang="en-US" altLang="en-US" sz="2800" dirty="0" smtClean="0"/>
              <a:t>ummary document</a:t>
            </a:r>
          </a:p>
        </p:txBody>
      </p:sp>
    </p:spTree>
    <p:extLst>
      <p:ext uri="{BB962C8B-B14F-4D97-AF65-F5344CB8AC3E}">
        <p14:creationId xmlns:p14="http://schemas.microsoft.com/office/powerpoint/2010/main" val="3935351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609600"/>
            <a:ext cx="7024744" cy="1143000"/>
          </a:xfrm>
        </p:spPr>
        <p:txBody>
          <a:bodyPr>
            <a:normAutofit fontScale="90000"/>
          </a:bodyPr>
          <a:lstStyle/>
          <a:p>
            <a:r>
              <a:rPr lang="en-US" dirty="0" smtClean="0"/>
              <a:t>PA Code: Title 22 Chapter 19</a:t>
            </a:r>
            <a:endParaRPr lang="en-US" dirty="0"/>
          </a:p>
        </p:txBody>
      </p:sp>
      <p:sp>
        <p:nvSpPr>
          <p:cNvPr id="3" name="Content Placeholder 2"/>
          <p:cNvSpPr>
            <a:spLocks noGrp="1"/>
          </p:cNvSpPr>
          <p:nvPr>
            <p:ph idx="1"/>
          </p:nvPr>
        </p:nvSpPr>
        <p:spPr>
          <a:xfrm>
            <a:off x="1066800" y="1981200"/>
            <a:ext cx="6777317" cy="4003829"/>
          </a:xfrm>
        </p:spPr>
        <p:txBody>
          <a:bodyPr>
            <a:normAutofit fontScale="85000" lnSpcReduction="20000"/>
          </a:bodyPr>
          <a:lstStyle/>
          <a:p>
            <a:pPr marL="514350" indent="-273050"/>
            <a:r>
              <a:rPr lang="en-US" dirty="0" smtClean="0"/>
              <a:t>Domain 1: 20% of Final Evaluation</a:t>
            </a:r>
          </a:p>
          <a:p>
            <a:pPr marL="514350" indent="-273050"/>
            <a:r>
              <a:rPr lang="en-US" dirty="0" smtClean="0"/>
              <a:t>Domain 2: 30% of Final Evaluation</a:t>
            </a:r>
          </a:p>
          <a:p>
            <a:pPr marL="514350" indent="-273050"/>
            <a:r>
              <a:rPr lang="en-US" dirty="0" smtClean="0"/>
              <a:t>Domain 3: 30% of Final Evaluation</a:t>
            </a:r>
          </a:p>
          <a:p>
            <a:pPr marL="514350" indent="-273050"/>
            <a:r>
              <a:rPr lang="en-US" dirty="0" smtClean="0"/>
              <a:t>Domain 4: 20% of Final Evaluation</a:t>
            </a:r>
          </a:p>
          <a:p>
            <a:pPr marL="514350" indent="-273050"/>
            <a:endParaRPr lang="en-US" dirty="0"/>
          </a:p>
          <a:p>
            <a:pPr marL="114300" indent="0">
              <a:buNone/>
            </a:pPr>
            <a:r>
              <a:rPr lang="en-US" dirty="0" smtClean="0"/>
              <a:t>Preponderance of Evidence</a:t>
            </a:r>
          </a:p>
          <a:p>
            <a:pPr marL="228600" indent="0">
              <a:buNone/>
            </a:pPr>
            <a:r>
              <a:rPr lang="en-US" dirty="0" smtClean="0"/>
              <a:t>(1) Classroom Observations</a:t>
            </a:r>
          </a:p>
          <a:p>
            <a:pPr marL="228600" indent="0">
              <a:buNone/>
            </a:pPr>
            <a:r>
              <a:rPr lang="en-US" dirty="0" smtClean="0"/>
              <a:t>(2) Lesson unit plans</a:t>
            </a:r>
          </a:p>
          <a:p>
            <a:pPr marL="228600" indent="0">
              <a:buNone/>
            </a:pPr>
            <a:r>
              <a:rPr lang="en-US" dirty="0" smtClean="0"/>
              <a:t>(3) Interaction with family members</a:t>
            </a:r>
          </a:p>
          <a:p>
            <a:pPr marL="228600" indent="0">
              <a:buNone/>
            </a:pPr>
            <a:r>
              <a:rPr lang="en-US" dirty="0" smtClean="0"/>
              <a:t>(4) Family, parent, school, community feedback</a:t>
            </a:r>
          </a:p>
          <a:p>
            <a:pPr marL="228600" indent="0">
              <a:buNone/>
            </a:pPr>
            <a:r>
              <a:rPr lang="en-US" dirty="0" smtClean="0"/>
              <a:t>(5) Act 48 Documentation</a:t>
            </a:r>
          </a:p>
          <a:p>
            <a:pPr marL="228600" indent="0">
              <a:buNone/>
            </a:pPr>
            <a:r>
              <a:rPr lang="en-US" dirty="0" smtClean="0"/>
              <a:t>(6) Teaching and Learning Reflections</a:t>
            </a:r>
          </a:p>
          <a:p>
            <a:pPr marL="228600" indent="0">
              <a:buNone/>
            </a:pPr>
            <a:r>
              <a:rPr lang="en-US" dirty="0" smtClean="0"/>
              <a:t>(7) Sources of evidence provided by teacher</a:t>
            </a:r>
            <a:endParaRPr lang="en-US" dirty="0"/>
          </a:p>
        </p:txBody>
      </p:sp>
    </p:spTree>
    <p:extLst>
      <p:ext uri="{BB962C8B-B14F-4D97-AF65-F5344CB8AC3E}">
        <p14:creationId xmlns:p14="http://schemas.microsoft.com/office/powerpoint/2010/main" val="2912266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a:xfrm>
            <a:off x="685800" y="609600"/>
            <a:ext cx="8001000" cy="1143000"/>
          </a:xfrm>
        </p:spPr>
        <p:txBody>
          <a:bodyPr/>
          <a:lstStyle/>
          <a:p>
            <a:pPr eaLnBrk="1" fontAlgn="auto" hangingPunct="1">
              <a:spcAft>
                <a:spcPts val="0"/>
              </a:spcAft>
              <a:defRPr/>
            </a:pPr>
            <a:r>
              <a:rPr lang="en-US" sz="3200" b="1" dirty="0" smtClean="0">
                <a:solidFill>
                  <a:srgbClr val="FF0066"/>
                </a:solidFill>
              </a:rPr>
              <a:t>Observation-based Assessment:</a:t>
            </a:r>
            <a:br>
              <a:rPr lang="en-US" sz="3200" b="1" dirty="0" smtClean="0">
                <a:solidFill>
                  <a:srgbClr val="FF0066"/>
                </a:solidFill>
              </a:rPr>
            </a:br>
            <a:r>
              <a:rPr lang="en-US" sz="3200" b="1" dirty="0" smtClean="0">
                <a:solidFill>
                  <a:srgbClr val="0000FF"/>
                </a:solidFill>
              </a:rPr>
              <a:t>Process </a:t>
            </a:r>
            <a:r>
              <a:rPr lang="en-US" sz="3200" b="1" dirty="0" smtClean="0">
                <a:solidFill>
                  <a:schemeClr val="tx2">
                    <a:satMod val="130000"/>
                  </a:schemeClr>
                </a:solidFill>
              </a:rPr>
              <a:t>and </a:t>
            </a:r>
            <a:r>
              <a:rPr lang="en-US" sz="3200" b="1" dirty="0" smtClean="0">
                <a:solidFill>
                  <a:schemeClr val="hlink"/>
                </a:solidFill>
              </a:rPr>
              <a:t>Evidence</a:t>
            </a:r>
            <a:endParaRPr lang="en-US" sz="3200" b="1" dirty="0" smtClean="0">
              <a:solidFill>
                <a:srgbClr val="FF0066"/>
              </a:solidFill>
            </a:endParaRPr>
          </a:p>
        </p:txBody>
      </p:sp>
      <p:sp>
        <p:nvSpPr>
          <p:cNvPr id="16390"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r>
              <a:rPr lang="en-US" altLang="en-US" smtClean="0"/>
              <a:t>PBevan, D.ED</a:t>
            </a:r>
          </a:p>
        </p:txBody>
      </p:sp>
      <p:sp>
        <p:nvSpPr>
          <p:cNvPr id="16387" name="Rectangle 3"/>
          <p:cNvSpPr>
            <a:spLocks noGrp="1" noChangeArrowheads="1"/>
          </p:cNvSpPr>
          <p:nvPr>
            <p:ph sz="quarter" idx="13"/>
          </p:nvPr>
        </p:nvSpPr>
        <p:spPr/>
        <p:txBody>
          <a:bodyPr>
            <a:normAutofit lnSpcReduction="10000"/>
          </a:bodyPr>
          <a:lstStyle/>
          <a:p>
            <a:pPr marL="457200" indent="-457200" eaLnBrk="1" hangingPunct="1">
              <a:buFont typeface="Wingdings 2" pitchFamily="18" charset="2"/>
              <a:buNone/>
            </a:pPr>
            <a:r>
              <a:rPr lang="en-US" altLang="en-US" sz="1800" b="1" dirty="0" smtClean="0">
                <a:solidFill>
                  <a:srgbClr val="0000FF"/>
                </a:solidFill>
              </a:rPr>
              <a:t>1.	</a:t>
            </a:r>
            <a:r>
              <a:rPr lang="en-US" altLang="en-US" sz="1800" b="1" dirty="0" smtClean="0">
                <a:solidFill>
                  <a:srgbClr val="7030A0"/>
                </a:solidFill>
              </a:rPr>
              <a:t>Pre-Observation: D1, D4</a:t>
            </a:r>
          </a:p>
          <a:p>
            <a:pPr marL="457200" indent="-457200" eaLnBrk="1" hangingPunct="1">
              <a:buFontTx/>
              <a:buAutoNum type="arabicPeriod"/>
            </a:pPr>
            <a:endParaRPr lang="en-US" altLang="en-US" sz="1800" b="1" dirty="0" smtClean="0">
              <a:solidFill>
                <a:srgbClr val="0000FF"/>
              </a:solidFill>
            </a:endParaRPr>
          </a:p>
          <a:p>
            <a:pPr marL="457200" indent="-457200" eaLnBrk="1" hangingPunct="1">
              <a:buFont typeface="Wingdings 2" pitchFamily="18" charset="2"/>
              <a:buNone/>
            </a:pPr>
            <a:r>
              <a:rPr lang="en-US" altLang="en-US" sz="1800" b="1" dirty="0" smtClean="0">
                <a:solidFill>
                  <a:srgbClr val="0000FF"/>
                </a:solidFill>
              </a:rPr>
              <a:t>2.	</a:t>
            </a:r>
            <a:r>
              <a:rPr lang="en-US" altLang="en-US" sz="1800" b="1" dirty="0" smtClean="0">
                <a:solidFill>
                  <a:srgbClr val="7030A0"/>
                </a:solidFill>
              </a:rPr>
              <a:t>Observation: D1, D2, D3</a:t>
            </a:r>
          </a:p>
          <a:p>
            <a:pPr marL="457200" indent="-457200" eaLnBrk="1" hangingPunct="1">
              <a:buFontTx/>
              <a:buAutoNum type="arabicPeriod"/>
            </a:pPr>
            <a:endParaRPr lang="en-US" altLang="en-US" sz="1800" b="1" dirty="0" smtClean="0">
              <a:solidFill>
                <a:srgbClr val="0000FF"/>
              </a:solidFill>
            </a:endParaRPr>
          </a:p>
          <a:p>
            <a:pPr marL="457200" indent="-457200" eaLnBrk="1" hangingPunct="1">
              <a:buFontTx/>
              <a:buNone/>
            </a:pPr>
            <a:endParaRPr lang="en-US" altLang="en-US" sz="1800" b="1" dirty="0" smtClean="0">
              <a:solidFill>
                <a:srgbClr val="0000FF"/>
              </a:solidFill>
            </a:endParaRPr>
          </a:p>
          <a:p>
            <a:pPr marL="457200" indent="-457200" eaLnBrk="1" hangingPunct="1">
              <a:buFontTx/>
              <a:buNone/>
            </a:pPr>
            <a:r>
              <a:rPr lang="en-US" altLang="en-US" sz="1800" b="1" dirty="0" smtClean="0">
                <a:solidFill>
                  <a:srgbClr val="0000FF"/>
                </a:solidFill>
              </a:rPr>
              <a:t>3.	</a:t>
            </a:r>
            <a:r>
              <a:rPr lang="en-US" altLang="en-US" sz="1800" b="1" dirty="0" smtClean="0">
                <a:solidFill>
                  <a:srgbClr val="7030A0"/>
                </a:solidFill>
              </a:rPr>
              <a:t>Post-Teaching: D1, D2, D3, D4</a:t>
            </a:r>
          </a:p>
          <a:p>
            <a:pPr marL="457200" indent="-457200" eaLnBrk="1" hangingPunct="1">
              <a:buFontTx/>
              <a:buNone/>
            </a:pPr>
            <a:endParaRPr lang="en-US" altLang="en-US" sz="1800" b="1" dirty="0" smtClean="0">
              <a:solidFill>
                <a:srgbClr val="0000FF"/>
              </a:solidFill>
            </a:endParaRPr>
          </a:p>
          <a:p>
            <a:pPr marL="457200" indent="-457200" eaLnBrk="1" hangingPunct="1">
              <a:buFontTx/>
              <a:buNone/>
            </a:pPr>
            <a:endParaRPr lang="en-US" altLang="en-US" sz="1800" b="1" dirty="0" smtClean="0">
              <a:solidFill>
                <a:srgbClr val="0000FF"/>
              </a:solidFill>
            </a:endParaRPr>
          </a:p>
          <a:p>
            <a:pPr marL="457200" indent="-457200" eaLnBrk="1" hangingPunct="1">
              <a:buFontTx/>
              <a:buNone/>
            </a:pPr>
            <a:r>
              <a:rPr lang="en-US" altLang="en-US" sz="1800" b="1" dirty="0" smtClean="0">
                <a:solidFill>
                  <a:srgbClr val="0000FF"/>
                </a:solidFill>
              </a:rPr>
              <a:t>4.	</a:t>
            </a:r>
            <a:r>
              <a:rPr lang="en-US" altLang="en-US" sz="1800" b="1" dirty="0" smtClean="0">
                <a:solidFill>
                  <a:srgbClr val="7030A0"/>
                </a:solidFill>
              </a:rPr>
              <a:t>Collaborative Assessment: D1, D2, D3, D4</a:t>
            </a:r>
          </a:p>
        </p:txBody>
      </p:sp>
      <p:sp>
        <p:nvSpPr>
          <p:cNvPr id="16388" name="Rectangle 4"/>
          <p:cNvSpPr>
            <a:spLocks noGrp="1" noChangeArrowheads="1"/>
          </p:cNvSpPr>
          <p:nvPr>
            <p:ph sz="quarter" idx="14"/>
          </p:nvPr>
        </p:nvSpPr>
        <p:spPr/>
        <p:txBody>
          <a:bodyPr>
            <a:normAutofit fontScale="92500" lnSpcReduction="10000"/>
          </a:bodyPr>
          <a:lstStyle/>
          <a:p>
            <a:pPr algn="ctr" eaLnBrk="1" hangingPunct="1">
              <a:buFontTx/>
              <a:buNone/>
            </a:pPr>
            <a:r>
              <a:rPr lang="en-US" altLang="en-US" sz="1800" dirty="0" smtClean="0">
                <a:solidFill>
                  <a:srgbClr val="00B050"/>
                </a:solidFill>
              </a:rPr>
              <a:t>Standard Lesson Plan with components of D1</a:t>
            </a:r>
          </a:p>
          <a:p>
            <a:pPr algn="ctr" eaLnBrk="1" hangingPunct="1">
              <a:buFontTx/>
              <a:buNone/>
            </a:pPr>
            <a:endParaRPr lang="en-US" altLang="en-US" sz="600" dirty="0" smtClean="0">
              <a:solidFill>
                <a:srgbClr val="00B050"/>
              </a:solidFill>
            </a:endParaRPr>
          </a:p>
          <a:p>
            <a:pPr algn="ctr" eaLnBrk="1" hangingPunct="1">
              <a:buFontTx/>
              <a:buNone/>
            </a:pPr>
            <a:r>
              <a:rPr lang="en-US" altLang="en-US" sz="1800" dirty="0" smtClean="0">
                <a:solidFill>
                  <a:srgbClr val="00B050"/>
                </a:solidFill>
              </a:rPr>
              <a:t>Standard Evidence Collection Doc, shared w/teacher</a:t>
            </a:r>
          </a:p>
          <a:p>
            <a:pPr algn="ctr" eaLnBrk="1" hangingPunct="1">
              <a:buFontTx/>
              <a:buNone/>
            </a:pPr>
            <a:endParaRPr lang="en-US" altLang="en-US" sz="1800" dirty="0" smtClean="0">
              <a:solidFill>
                <a:srgbClr val="00B050"/>
              </a:solidFill>
            </a:endParaRPr>
          </a:p>
          <a:p>
            <a:pPr algn="ctr" eaLnBrk="1" hangingPunct="1">
              <a:buFontTx/>
              <a:buNone/>
            </a:pPr>
            <a:r>
              <a:rPr lang="en-US" altLang="en-US" sz="1800" dirty="0" smtClean="0">
                <a:solidFill>
                  <a:srgbClr val="00B050"/>
                </a:solidFill>
              </a:rPr>
              <a:t>Teacher Self-Assessment: Rubrics and addition/correction of evidence</a:t>
            </a:r>
          </a:p>
          <a:p>
            <a:pPr algn="ctr" eaLnBrk="1" hangingPunct="1">
              <a:buFontTx/>
              <a:buNone/>
            </a:pPr>
            <a:endParaRPr lang="en-US" altLang="en-US" sz="1800" dirty="0" smtClean="0">
              <a:solidFill>
                <a:srgbClr val="00B050"/>
              </a:solidFill>
            </a:endParaRPr>
          </a:p>
          <a:p>
            <a:pPr algn="ctr" eaLnBrk="1" hangingPunct="1">
              <a:buFontTx/>
              <a:buNone/>
            </a:pPr>
            <a:r>
              <a:rPr lang="en-US" altLang="en-US" sz="1800" dirty="0" smtClean="0">
                <a:solidFill>
                  <a:srgbClr val="00B050"/>
                </a:solidFill>
              </a:rPr>
              <a:t>Evaluator Rubric and Teacher Self-Assessment Rubric: Teacher leads</a:t>
            </a:r>
          </a:p>
        </p:txBody>
      </p:sp>
    </p:spTree>
    <p:extLst>
      <p:ext uri="{BB962C8B-B14F-4D97-AF65-F5344CB8AC3E}">
        <p14:creationId xmlns:p14="http://schemas.microsoft.com/office/powerpoint/2010/main" val="3719046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What if . . . ?</a:t>
            </a:r>
            <a:endParaRPr lang="en-US" dirty="0"/>
          </a:p>
        </p:txBody>
      </p:sp>
      <p:sp>
        <p:nvSpPr>
          <p:cNvPr id="19459" name="Content Placeholder 2"/>
          <p:cNvSpPr>
            <a:spLocks noGrp="1"/>
          </p:cNvSpPr>
          <p:nvPr>
            <p:ph idx="1"/>
          </p:nvPr>
        </p:nvSpPr>
        <p:spPr/>
        <p:txBody>
          <a:bodyPr/>
          <a:lstStyle/>
          <a:p>
            <a:r>
              <a:rPr lang="en-US" altLang="en-US" smtClean="0"/>
              <a:t>The observer may accept a teacher’s evidence, but may also use </a:t>
            </a:r>
            <a:r>
              <a:rPr lang="en-US" altLang="en-US" smtClean="0">
                <a:solidFill>
                  <a:srgbClr val="0000FF"/>
                </a:solidFill>
              </a:rPr>
              <a:t>future walk-throughs </a:t>
            </a:r>
            <a:r>
              <a:rPr lang="en-US" altLang="en-US" smtClean="0"/>
              <a:t>or . . .</a:t>
            </a:r>
          </a:p>
          <a:p>
            <a:r>
              <a:rPr lang="en-US" altLang="en-US" smtClean="0">
                <a:solidFill>
                  <a:srgbClr val="0000FF"/>
                </a:solidFill>
              </a:rPr>
              <a:t>Unannounced Observations </a:t>
            </a:r>
            <a:r>
              <a:rPr lang="en-US" altLang="en-US" smtClean="0"/>
              <a:t>to reaffirm that this evidence regularly occurs during practice or to document teacher growth. </a:t>
            </a:r>
          </a:p>
        </p:txBody>
      </p:sp>
      <p:sp>
        <p:nvSpPr>
          <p:cNvPr id="4" name="Footer Placeholder 3"/>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2216775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a:xfrm>
            <a:off x="1219200" y="609600"/>
            <a:ext cx="7772400" cy="1143000"/>
          </a:xfrm>
        </p:spPr>
        <p:txBody>
          <a:bodyPr/>
          <a:lstStyle/>
          <a:p>
            <a:pPr eaLnBrk="1" fontAlgn="auto" hangingPunct="1">
              <a:spcAft>
                <a:spcPts val="0"/>
              </a:spcAft>
              <a:defRPr/>
            </a:pPr>
            <a:endParaRPr lang="en-US" sz="5000" b="1" dirty="0" smtClean="0">
              <a:solidFill>
                <a:schemeClr val="tx2">
                  <a:satMod val="130000"/>
                </a:schemeClr>
              </a:solidFill>
            </a:endParaRPr>
          </a:p>
        </p:txBody>
      </p:sp>
      <p:sp>
        <p:nvSpPr>
          <p:cNvPr id="22531" name="Rectangle 3"/>
          <p:cNvSpPr>
            <a:spLocks noGrp="1" noChangeArrowheads="1"/>
          </p:cNvSpPr>
          <p:nvPr>
            <p:ph idx="1"/>
          </p:nvPr>
        </p:nvSpPr>
        <p:spPr>
          <a:xfrm>
            <a:off x="457200" y="2133600"/>
            <a:ext cx="8229600" cy="4038600"/>
          </a:xfrm>
        </p:spPr>
        <p:txBody>
          <a:bodyPr/>
          <a:lstStyle/>
          <a:p>
            <a:pPr algn="ctr" eaLnBrk="1" hangingPunct="1">
              <a:buFontTx/>
              <a:buNone/>
            </a:pPr>
            <a:endParaRPr lang="en-US" altLang="en-US" sz="3600" b="1" dirty="0" smtClean="0"/>
          </a:p>
          <a:p>
            <a:pPr algn="ctr" eaLnBrk="1" hangingPunct="1">
              <a:buFontTx/>
              <a:buNone/>
            </a:pPr>
            <a:r>
              <a:rPr lang="en-US" altLang="en-US" sz="3600" b="1" dirty="0" smtClean="0"/>
              <a:t>Conduct evaluations in such a way that they produce </a:t>
            </a:r>
            <a:r>
              <a:rPr lang="en-US" altLang="en-US" sz="3600" b="1" dirty="0" smtClean="0">
                <a:solidFill>
                  <a:srgbClr val="0000FF"/>
                </a:solidFill>
              </a:rPr>
              <a:t>learning</a:t>
            </a:r>
            <a:r>
              <a:rPr lang="en-US" altLang="en-US" sz="3600" b="1" dirty="0" smtClean="0"/>
              <a:t>.</a:t>
            </a:r>
          </a:p>
        </p:txBody>
      </p:sp>
      <p:sp>
        <p:nvSpPr>
          <p:cNvPr id="22533"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r>
              <a:rPr lang="en-US" altLang="en-US" smtClean="0"/>
              <a:t>PBevan, D.ED</a:t>
            </a:r>
          </a:p>
        </p:txBody>
      </p:sp>
    </p:spTree>
    <p:extLst>
      <p:ext uri="{BB962C8B-B14F-4D97-AF65-F5344CB8AC3E}">
        <p14:creationId xmlns:p14="http://schemas.microsoft.com/office/powerpoint/2010/main" val="2653648110"/>
      </p:ext>
    </p:extLst>
  </p:cSld>
  <p:clrMapOvr>
    <a:masterClrMapping/>
  </p:clrMapOvr>
  <p:transition>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2"/>
          <p:cNvSpPr>
            <a:spLocks noGrp="1" noChangeArrowheads="1"/>
          </p:cNvSpPr>
          <p:nvPr>
            <p:ph type="title"/>
          </p:nvPr>
        </p:nvSpPr>
        <p:spPr>
          <a:xfrm>
            <a:off x="1143000" y="609600"/>
            <a:ext cx="7772400" cy="1143000"/>
          </a:xfrm>
        </p:spPr>
        <p:txBody>
          <a:bodyPr/>
          <a:lstStyle/>
          <a:p>
            <a:pPr eaLnBrk="1" fontAlgn="auto" hangingPunct="1">
              <a:spcAft>
                <a:spcPts val="0"/>
              </a:spcAft>
              <a:defRPr/>
            </a:pPr>
            <a:r>
              <a:rPr lang="en-US" b="1" dirty="0" smtClean="0">
                <a:solidFill>
                  <a:schemeClr val="tx2">
                    <a:satMod val="130000"/>
                  </a:schemeClr>
                </a:solidFill>
              </a:rPr>
              <a:t>Professional Learning</a:t>
            </a:r>
          </a:p>
        </p:txBody>
      </p:sp>
      <p:sp>
        <p:nvSpPr>
          <p:cNvPr id="31749" name="Rectangle 3"/>
          <p:cNvSpPr>
            <a:spLocks noGrp="1" noChangeArrowheads="1"/>
          </p:cNvSpPr>
          <p:nvPr>
            <p:ph idx="1"/>
          </p:nvPr>
        </p:nvSpPr>
        <p:spPr>
          <a:xfrm>
            <a:off x="533400" y="2133600"/>
            <a:ext cx="8181975" cy="3325813"/>
          </a:xfrm>
        </p:spPr>
        <p:txBody>
          <a:bodyPr>
            <a:normAutofit/>
          </a:bodyPr>
          <a:lstStyle/>
          <a:p>
            <a:pPr marL="365760" indent="-283464" eaLnBrk="1" fontAlgn="auto" hangingPunct="1">
              <a:spcAft>
                <a:spcPts val="0"/>
              </a:spcAft>
              <a:buFontTx/>
              <a:buNone/>
              <a:defRPr/>
            </a:pPr>
            <a:endParaRPr lang="en-US" dirty="0" smtClean="0"/>
          </a:p>
          <a:p>
            <a:pPr marL="365760" indent="-283464" algn="ctr" eaLnBrk="1" fontAlgn="auto" hangingPunct="1">
              <a:spcAft>
                <a:spcPts val="0"/>
              </a:spcAft>
              <a:buFontTx/>
              <a:buNone/>
              <a:defRPr/>
            </a:pPr>
            <a:r>
              <a:rPr lang="en-US" b="1" dirty="0" smtClean="0">
                <a:solidFill>
                  <a:srgbClr val="33CC33"/>
                </a:solidFill>
              </a:rPr>
              <a:t>“Learning is done by the learner</a:t>
            </a:r>
            <a:r>
              <a:rPr lang="en-US" b="1" dirty="0" smtClean="0"/>
              <a:t>; </a:t>
            </a:r>
            <a:br>
              <a:rPr lang="en-US" b="1" dirty="0" smtClean="0"/>
            </a:br>
            <a:r>
              <a:rPr lang="en-US" b="1" dirty="0" smtClean="0"/>
              <a:t>it is mental WORK.” </a:t>
            </a:r>
          </a:p>
          <a:p>
            <a:pPr marL="365760" indent="-283464" algn="ctr" eaLnBrk="1" fontAlgn="auto" hangingPunct="1">
              <a:spcAft>
                <a:spcPts val="0"/>
              </a:spcAft>
              <a:buFontTx/>
              <a:buNone/>
              <a:defRPr/>
            </a:pPr>
            <a:r>
              <a:rPr lang="en-US" b="1" dirty="0" smtClean="0"/>
              <a:t>			</a:t>
            </a:r>
            <a:r>
              <a:rPr lang="en-US" sz="2400" b="1" dirty="0" smtClean="0"/>
              <a:t>- Charlotte Danielson</a:t>
            </a:r>
          </a:p>
          <a:p>
            <a:pPr marL="365760" indent="-283464" algn="ctr" eaLnBrk="1" fontAlgn="auto" hangingPunct="1">
              <a:spcAft>
                <a:spcPts val="0"/>
              </a:spcAft>
              <a:buFontTx/>
              <a:buNone/>
              <a:defRPr/>
            </a:pPr>
            <a:endParaRPr lang="en-US" sz="2400" b="1" dirty="0" smtClean="0"/>
          </a:p>
        </p:txBody>
      </p:sp>
      <p:sp>
        <p:nvSpPr>
          <p:cNvPr id="23557"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r>
              <a:rPr lang="en-US" altLang="en-US" smtClean="0"/>
              <a:t>PBevan, D.ED</a:t>
            </a:r>
          </a:p>
        </p:txBody>
      </p:sp>
    </p:spTree>
    <p:extLst>
      <p:ext uri="{BB962C8B-B14F-4D97-AF65-F5344CB8AC3E}">
        <p14:creationId xmlns:p14="http://schemas.microsoft.com/office/powerpoint/2010/main" val="2821056056"/>
      </p:ext>
    </p:extLst>
  </p:cSld>
  <p:clrMapOvr>
    <a:masterClrMapping/>
  </p:clrMapOvr>
  <p:transition>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a:xfrm>
            <a:off x="457200" y="762000"/>
            <a:ext cx="8229600" cy="1549400"/>
          </a:xfrm>
        </p:spPr>
        <p:txBody>
          <a:bodyPr>
            <a:normAutofit/>
          </a:bodyPr>
          <a:lstStyle/>
          <a:p>
            <a:pPr algn="ctr" eaLnBrk="1" fontAlgn="auto" hangingPunct="1">
              <a:lnSpc>
                <a:spcPct val="70000"/>
              </a:lnSpc>
              <a:spcAft>
                <a:spcPts val="0"/>
              </a:spcAft>
              <a:defRPr/>
            </a:pPr>
            <a:r>
              <a:rPr lang="en-US" sz="3600" b="1" u="sng" dirty="0" smtClean="0">
                <a:solidFill>
                  <a:schemeClr val="tx2">
                    <a:satMod val="130000"/>
                  </a:schemeClr>
                </a:solidFill>
                <a:effectLst>
                  <a:outerShdw blurRad="38100" dist="38100" dir="2700000" algn="tl">
                    <a:srgbClr val="C0C0C0"/>
                  </a:outerShdw>
                </a:effectLst>
              </a:rPr>
              <a:t>The Nature of Professional</a:t>
            </a:r>
            <a:r>
              <a:rPr lang="en-US" sz="3600" u="sng" dirty="0" smtClean="0">
                <a:solidFill>
                  <a:schemeClr val="tx2">
                    <a:satMod val="130000"/>
                  </a:schemeClr>
                </a:solidFill>
                <a:effectLst>
                  <a:outerShdw blurRad="38100" dist="38100" dir="2700000" algn="tl">
                    <a:srgbClr val="C0C0C0"/>
                  </a:outerShdw>
                </a:effectLst>
              </a:rPr>
              <a:t> </a:t>
            </a:r>
            <a:r>
              <a:rPr lang="en-US" sz="3600" b="1" u="sng" dirty="0" smtClean="0">
                <a:solidFill>
                  <a:schemeClr val="tx2">
                    <a:satMod val="130000"/>
                  </a:schemeClr>
                </a:solidFill>
                <a:effectLst>
                  <a:outerShdw blurRad="38100" dist="38100" dir="2700000" algn="tl">
                    <a:srgbClr val="C0C0C0"/>
                  </a:outerShdw>
                </a:effectLst>
              </a:rPr>
              <a:t>Learning:</a:t>
            </a:r>
            <a:br>
              <a:rPr lang="en-US" sz="3600" b="1" u="sng" dirty="0" smtClean="0">
                <a:solidFill>
                  <a:schemeClr val="tx2">
                    <a:satMod val="130000"/>
                  </a:schemeClr>
                </a:solidFill>
                <a:effectLst>
                  <a:outerShdw blurRad="38100" dist="38100" dir="2700000" algn="tl">
                    <a:srgbClr val="C0C0C0"/>
                  </a:outerShdw>
                </a:effectLst>
              </a:rPr>
            </a:br>
            <a:r>
              <a:rPr lang="en-US" sz="3600" b="1" u="sng" dirty="0" smtClean="0">
                <a:solidFill>
                  <a:schemeClr val="tx2">
                    <a:satMod val="130000"/>
                  </a:schemeClr>
                </a:solidFill>
                <a:effectLst>
                  <a:outerShdw blurRad="38100" dist="38100" dir="2700000" algn="tl">
                    <a:srgbClr val="C0C0C0"/>
                  </a:outerShdw>
                </a:effectLst>
              </a:rPr>
              <a:t/>
            </a:r>
            <a:br>
              <a:rPr lang="en-US" sz="3600" b="1" u="sng" dirty="0" smtClean="0">
                <a:solidFill>
                  <a:schemeClr val="tx2">
                    <a:satMod val="130000"/>
                  </a:schemeClr>
                </a:solidFill>
                <a:effectLst>
                  <a:outerShdw blurRad="38100" dist="38100" dir="2700000" algn="tl">
                    <a:srgbClr val="C0C0C0"/>
                  </a:outerShdw>
                </a:effectLst>
              </a:rPr>
            </a:br>
            <a:r>
              <a:rPr lang="en-US" sz="3600" b="1" u="sng" dirty="0" smtClean="0">
                <a:solidFill>
                  <a:schemeClr val="tx2">
                    <a:satMod val="130000"/>
                  </a:schemeClr>
                </a:solidFill>
                <a:effectLst>
                  <a:outerShdw blurRad="38100" dist="38100" dir="2700000" algn="tl">
                    <a:srgbClr val="C0C0C0"/>
                  </a:outerShdw>
                </a:effectLst>
              </a:rPr>
              <a:t>Mental Work for Teachers</a:t>
            </a:r>
            <a:endParaRPr lang="en-US" sz="3600" b="1" u="sng" dirty="0" smtClean="0">
              <a:solidFill>
                <a:schemeClr val="tx2">
                  <a:satMod val="130000"/>
                </a:schemeClr>
              </a:solidFill>
            </a:endParaRPr>
          </a:p>
        </p:txBody>
      </p:sp>
      <p:sp>
        <p:nvSpPr>
          <p:cNvPr id="287747" name="Rectangle 3"/>
          <p:cNvSpPr>
            <a:spLocks noGrp="1" noChangeArrowheads="1"/>
          </p:cNvSpPr>
          <p:nvPr>
            <p:ph idx="1"/>
          </p:nvPr>
        </p:nvSpPr>
        <p:spPr>
          <a:xfrm>
            <a:off x="1524000" y="2819400"/>
            <a:ext cx="7112000" cy="3392488"/>
          </a:xfrm>
        </p:spPr>
        <p:txBody>
          <a:bodyPr/>
          <a:lstStyle/>
          <a:p>
            <a:pPr marL="292100" indent="-292100" eaLnBrk="1" hangingPunct="1">
              <a:lnSpc>
                <a:spcPct val="80000"/>
              </a:lnSpc>
              <a:spcAft>
                <a:spcPct val="20000"/>
              </a:spcAft>
              <a:buClr>
                <a:srgbClr val="33CC33"/>
              </a:buClr>
            </a:pPr>
            <a:r>
              <a:rPr lang="en-US" altLang="en-US" b="1" smtClean="0">
                <a:solidFill>
                  <a:srgbClr val="0000FF"/>
                </a:solidFill>
              </a:rPr>
              <a:t>Reflection on practice</a:t>
            </a:r>
          </a:p>
          <a:p>
            <a:pPr marL="292100" indent="-292100" eaLnBrk="1" hangingPunct="1">
              <a:lnSpc>
                <a:spcPct val="80000"/>
              </a:lnSpc>
              <a:spcAft>
                <a:spcPct val="20000"/>
              </a:spcAft>
              <a:buClr>
                <a:srgbClr val="33CC33"/>
              </a:buClr>
            </a:pPr>
            <a:r>
              <a:rPr lang="en-US" altLang="en-US" b="1" smtClean="0">
                <a:solidFill>
                  <a:srgbClr val="FF0000"/>
                </a:solidFill>
              </a:rPr>
              <a:t>Collaboration</a:t>
            </a:r>
          </a:p>
          <a:p>
            <a:pPr marL="292100" indent="-292100" eaLnBrk="1" hangingPunct="1">
              <a:lnSpc>
                <a:spcPct val="80000"/>
              </a:lnSpc>
              <a:spcAft>
                <a:spcPct val="20000"/>
              </a:spcAft>
              <a:buClr>
                <a:srgbClr val="33CC33"/>
              </a:buClr>
            </a:pPr>
            <a:r>
              <a:rPr lang="en-US" altLang="en-US" b="1" smtClean="0">
                <a:solidFill>
                  <a:srgbClr val="33CC33"/>
                </a:solidFill>
              </a:rPr>
              <a:t>Self-assessment</a:t>
            </a:r>
          </a:p>
          <a:p>
            <a:pPr marL="292100" indent="-292100" eaLnBrk="1" hangingPunct="1">
              <a:lnSpc>
                <a:spcPct val="80000"/>
              </a:lnSpc>
              <a:spcAft>
                <a:spcPct val="20000"/>
              </a:spcAft>
              <a:buClr>
                <a:srgbClr val="33CC33"/>
              </a:buClr>
            </a:pPr>
            <a:r>
              <a:rPr lang="en-US" altLang="en-US" b="1" smtClean="0">
                <a:solidFill>
                  <a:srgbClr val="FF9900"/>
                </a:solidFill>
              </a:rPr>
              <a:t>Self-directed inquiry (action research)</a:t>
            </a:r>
          </a:p>
          <a:p>
            <a:pPr marL="292100" indent="-292100" eaLnBrk="1" hangingPunct="1">
              <a:lnSpc>
                <a:spcPct val="80000"/>
              </a:lnSpc>
              <a:spcAft>
                <a:spcPct val="20000"/>
              </a:spcAft>
              <a:buClr>
                <a:srgbClr val="33CC33"/>
              </a:buClr>
            </a:pPr>
            <a:r>
              <a:rPr lang="en-US" altLang="en-US" b="1" smtClean="0">
                <a:solidFill>
                  <a:srgbClr val="990099"/>
                </a:solidFill>
              </a:rPr>
              <a:t>Feedback based upon evidence</a:t>
            </a:r>
            <a:endParaRPr lang="en-US" altLang="en-US" smtClean="0">
              <a:solidFill>
                <a:srgbClr val="990099"/>
              </a:solidFill>
            </a:endParaRPr>
          </a:p>
        </p:txBody>
      </p:sp>
      <p:sp>
        <p:nvSpPr>
          <p:cNvPr id="2458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r>
              <a:rPr lang="en-US" altLang="en-US" smtClean="0"/>
              <a:t>PBevan, D.ED</a:t>
            </a:r>
          </a:p>
        </p:txBody>
      </p:sp>
    </p:spTree>
    <p:extLst>
      <p:ext uri="{BB962C8B-B14F-4D97-AF65-F5344CB8AC3E}">
        <p14:creationId xmlns:p14="http://schemas.microsoft.com/office/powerpoint/2010/main" val="33923027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7746"/>
                                        </p:tgtEl>
                                        <p:attrNameLst>
                                          <p:attrName>style.visibility</p:attrName>
                                        </p:attrNameLst>
                                      </p:cBhvr>
                                      <p:to>
                                        <p:strVal val="visible"/>
                                      </p:to>
                                    </p:set>
                                    <p:animEffect transition="in" filter="fade">
                                      <p:cBhvr>
                                        <p:cTn id="7" dur="2000"/>
                                        <p:tgtEl>
                                          <p:spTgt spid="2877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7747">
                                            <p:txEl>
                                              <p:pRg st="0" end="0"/>
                                            </p:txEl>
                                          </p:spTgt>
                                        </p:tgtEl>
                                        <p:attrNameLst>
                                          <p:attrName>style.visibility</p:attrName>
                                        </p:attrNameLst>
                                      </p:cBhvr>
                                      <p:to>
                                        <p:strVal val="visible"/>
                                      </p:to>
                                    </p:set>
                                    <p:animEffect transition="in" filter="fade">
                                      <p:cBhvr>
                                        <p:cTn id="12" dur="2000"/>
                                        <p:tgtEl>
                                          <p:spTgt spid="28774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7747">
                                            <p:txEl>
                                              <p:pRg st="1" end="1"/>
                                            </p:txEl>
                                          </p:spTgt>
                                        </p:tgtEl>
                                        <p:attrNameLst>
                                          <p:attrName>style.visibility</p:attrName>
                                        </p:attrNameLst>
                                      </p:cBhvr>
                                      <p:to>
                                        <p:strVal val="visible"/>
                                      </p:to>
                                    </p:set>
                                    <p:animEffect transition="in" filter="fade">
                                      <p:cBhvr>
                                        <p:cTn id="17" dur="2000"/>
                                        <p:tgtEl>
                                          <p:spTgt spid="28774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87747">
                                            <p:txEl>
                                              <p:pRg st="2" end="2"/>
                                            </p:txEl>
                                          </p:spTgt>
                                        </p:tgtEl>
                                        <p:attrNameLst>
                                          <p:attrName>style.visibility</p:attrName>
                                        </p:attrNameLst>
                                      </p:cBhvr>
                                      <p:to>
                                        <p:strVal val="visible"/>
                                      </p:to>
                                    </p:set>
                                    <p:animEffect transition="in" filter="fade">
                                      <p:cBhvr>
                                        <p:cTn id="22" dur="2000"/>
                                        <p:tgtEl>
                                          <p:spTgt spid="28774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87747">
                                            <p:txEl>
                                              <p:pRg st="3" end="3"/>
                                            </p:txEl>
                                          </p:spTgt>
                                        </p:tgtEl>
                                        <p:attrNameLst>
                                          <p:attrName>style.visibility</p:attrName>
                                        </p:attrNameLst>
                                      </p:cBhvr>
                                      <p:to>
                                        <p:strVal val="visible"/>
                                      </p:to>
                                    </p:set>
                                    <p:animEffect transition="in" filter="fade">
                                      <p:cBhvr>
                                        <p:cTn id="27" dur="2000"/>
                                        <p:tgtEl>
                                          <p:spTgt spid="287747">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87747">
                                            <p:txEl>
                                              <p:pRg st="4" end="4"/>
                                            </p:txEl>
                                          </p:spTgt>
                                        </p:tgtEl>
                                        <p:attrNameLst>
                                          <p:attrName>style.visibility</p:attrName>
                                        </p:attrNameLst>
                                      </p:cBhvr>
                                      <p:to>
                                        <p:strVal val="visible"/>
                                      </p:to>
                                    </p:set>
                                    <p:animEffect transition="in" filter="fade">
                                      <p:cBhvr>
                                        <p:cTn id="32" dur="2000"/>
                                        <p:tgtEl>
                                          <p:spTgt spid="2877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46" grpId="0"/>
      <p:bldP spid="287747"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Suggested Evaluative Events</a:t>
            </a:r>
            <a:endParaRPr lang="en-US" dirty="0"/>
          </a:p>
        </p:txBody>
      </p:sp>
      <p:sp>
        <p:nvSpPr>
          <p:cNvPr id="3" name="Content Placeholder 2"/>
          <p:cNvSpPr>
            <a:spLocks noGrp="1"/>
          </p:cNvSpPr>
          <p:nvPr>
            <p:ph idx="1"/>
          </p:nvPr>
        </p:nvSpPr>
        <p:spPr/>
        <p:txBody>
          <a:bodyPr/>
          <a:lstStyle/>
          <a:p>
            <a:r>
              <a:rPr lang="en-US" dirty="0" smtClean="0"/>
              <a:t>Tenured:</a:t>
            </a:r>
          </a:p>
          <a:p>
            <a:pPr marL="525780" indent="-457200">
              <a:buFont typeface="+mj-lt"/>
              <a:buAutoNum type="arabicPeriod"/>
            </a:pPr>
            <a:r>
              <a:rPr lang="en-US" dirty="0" smtClean="0"/>
              <a:t>Walk-through (September)</a:t>
            </a:r>
          </a:p>
          <a:p>
            <a:pPr marL="525780" indent="-457200">
              <a:buFont typeface="+mj-lt"/>
              <a:buAutoNum type="arabicPeriod"/>
            </a:pPr>
            <a:r>
              <a:rPr lang="en-US" dirty="0" smtClean="0"/>
              <a:t>Announced Observation (October – December)</a:t>
            </a:r>
          </a:p>
          <a:p>
            <a:pPr marL="525780" indent="-457200">
              <a:buFont typeface="+mj-lt"/>
              <a:buAutoNum type="arabicPeriod"/>
            </a:pPr>
            <a:r>
              <a:rPr lang="en-US" dirty="0" smtClean="0"/>
              <a:t>Walk-through (December- January) </a:t>
            </a:r>
          </a:p>
          <a:p>
            <a:pPr marL="525780" indent="-457200">
              <a:buFont typeface="+mj-lt"/>
              <a:buAutoNum type="arabicPeriod"/>
            </a:pPr>
            <a:r>
              <a:rPr lang="en-US" dirty="0" smtClean="0"/>
              <a:t>Unannounced Observation (February – April) </a:t>
            </a:r>
          </a:p>
          <a:p>
            <a:pPr marL="525780" indent="-457200">
              <a:buFont typeface="+mj-lt"/>
              <a:buAutoNum type="arabicPeriod"/>
            </a:pPr>
            <a:r>
              <a:rPr lang="en-US" dirty="0" smtClean="0"/>
              <a:t>Walk-though (April –June)</a:t>
            </a:r>
            <a:endParaRPr lang="en-US" dirty="0"/>
          </a:p>
        </p:txBody>
      </p:sp>
    </p:spTree>
    <p:extLst>
      <p:ext uri="{BB962C8B-B14F-4D97-AF65-F5344CB8AC3E}">
        <p14:creationId xmlns:p14="http://schemas.microsoft.com/office/powerpoint/2010/main" val="168425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Suggested Evaluative Events</a:t>
            </a:r>
            <a:endParaRPr lang="en-US" dirty="0"/>
          </a:p>
        </p:txBody>
      </p:sp>
      <p:sp>
        <p:nvSpPr>
          <p:cNvPr id="3" name="Content Placeholder 2"/>
          <p:cNvSpPr>
            <a:spLocks noGrp="1"/>
          </p:cNvSpPr>
          <p:nvPr>
            <p:ph idx="1"/>
          </p:nvPr>
        </p:nvSpPr>
        <p:spPr/>
        <p:txBody>
          <a:bodyPr/>
          <a:lstStyle/>
          <a:p>
            <a:r>
              <a:rPr lang="en-US" dirty="0" smtClean="0"/>
              <a:t>Non Tenured: Evaluation 1</a:t>
            </a:r>
          </a:p>
          <a:p>
            <a:pPr marL="525780" indent="-457200">
              <a:buFont typeface="+mj-lt"/>
              <a:buAutoNum type="arabicPeriod"/>
            </a:pPr>
            <a:r>
              <a:rPr lang="en-US" dirty="0" smtClean="0"/>
              <a:t>Walk-through (September)</a:t>
            </a:r>
          </a:p>
          <a:p>
            <a:pPr marL="525780" indent="-457200">
              <a:buFont typeface="+mj-lt"/>
              <a:buAutoNum type="arabicPeriod"/>
            </a:pPr>
            <a:r>
              <a:rPr lang="en-US" dirty="0" smtClean="0"/>
              <a:t>Announced Observation (October)</a:t>
            </a:r>
          </a:p>
          <a:p>
            <a:pPr marL="525780" indent="-457200">
              <a:buFont typeface="+mj-lt"/>
              <a:buAutoNum type="arabicPeriod"/>
            </a:pPr>
            <a:r>
              <a:rPr lang="en-US" dirty="0" smtClean="0"/>
              <a:t>Walk-through (November)</a:t>
            </a:r>
          </a:p>
          <a:p>
            <a:pPr marL="525780" indent="-457200">
              <a:buFont typeface="+mj-lt"/>
              <a:buAutoNum type="arabicPeriod"/>
            </a:pPr>
            <a:r>
              <a:rPr lang="en-US" dirty="0" smtClean="0"/>
              <a:t>Walk-through (December) </a:t>
            </a:r>
          </a:p>
          <a:p>
            <a:pPr marL="525780" indent="-457200">
              <a:buFont typeface="+mj-lt"/>
              <a:buAutoNum type="arabicPeriod"/>
            </a:pPr>
            <a:endParaRPr lang="en-US" dirty="0" smtClean="0"/>
          </a:p>
        </p:txBody>
      </p:sp>
    </p:spTree>
    <p:extLst>
      <p:ext uri="{BB962C8B-B14F-4D97-AF65-F5344CB8AC3E}">
        <p14:creationId xmlns:p14="http://schemas.microsoft.com/office/powerpoint/2010/main" val="4230566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Suggested Evaluative Events</a:t>
            </a:r>
          </a:p>
        </p:txBody>
      </p:sp>
      <p:sp>
        <p:nvSpPr>
          <p:cNvPr id="3" name="Content Placeholder 2"/>
          <p:cNvSpPr>
            <a:spLocks noGrp="1"/>
          </p:cNvSpPr>
          <p:nvPr>
            <p:ph idx="1"/>
          </p:nvPr>
        </p:nvSpPr>
        <p:spPr/>
        <p:txBody>
          <a:bodyPr/>
          <a:lstStyle/>
          <a:p>
            <a:r>
              <a:rPr lang="en-US" dirty="0"/>
              <a:t>Non Tenured: Evaluation </a:t>
            </a:r>
            <a:r>
              <a:rPr lang="en-US" dirty="0" smtClean="0"/>
              <a:t>2</a:t>
            </a:r>
          </a:p>
          <a:p>
            <a:pPr marL="525780" indent="-457200">
              <a:buFont typeface="+mj-lt"/>
              <a:buAutoNum type="arabicPeriod"/>
            </a:pPr>
            <a:r>
              <a:rPr lang="en-US" dirty="0" smtClean="0"/>
              <a:t>Walk-through (January)</a:t>
            </a:r>
          </a:p>
          <a:p>
            <a:pPr marL="525780" indent="-457200">
              <a:buFont typeface="+mj-lt"/>
              <a:buAutoNum type="arabicPeriod"/>
            </a:pPr>
            <a:r>
              <a:rPr lang="en-US" dirty="0" smtClean="0"/>
              <a:t>Observation (February)</a:t>
            </a:r>
          </a:p>
          <a:p>
            <a:pPr marL="525780" indent="-457200">
              <a:buFont typeface="+mj-lt"/>
              <a:buAutoNum type="arabicPeriod"/>
            </a:pPr>
            <a:r>
              <a:rPr lang="en-US" dirty="0" smtClean="0"/>
              <a:t>Walk-through (March)</a:t>
            </a:r>
          </a:p>
          <a:p>
            <a:pPr marL="525780" indent="-457200">
              <a:buFont typeface="+mj-lt"/>
              <a:buAutoNum type="arabicPeriod"/>
            </a:pPr>
            <a:r>
              <a:rPr lang="en-US" dirty="0" smtClean="0"/>
              <a:t>Walk-through (April)</a:t>
            </a:r>
          </a:p>
          <a:p>
            <a:pPr marL="525780" indent="-457200">
              <a:buFont typeface="+mj-lt"/>
              <a:buAutoNum type="arabicPeriod"/>
            </a:pPr>
            <a:r>
              <a:rPr lang="en-US" dirty="0" smtClean="0"/>
              <a:t>Walk-through (May- optional)</a:t>
            </a:r>
            <a:endParaRPr lang="en-US" dirty="0"/>
          </a:p>
          <a:p>
            <a:endParaRPr lang="en-US" dirty="0"/>
          </a:p>
        </p:txBody>
      </p:sp>
    </p:spTree>
    <p:extLst>
      <p:ext uri="{BB962C8B-B14F-4D97-AF65-F5344CB8AC3E}">
        <p14:creationId xmlns:p14="http://schemas.microsoft.com/office/powerpoint/2010/main" val="144666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Walk Through</a:t>
            </a:r>
            <a:endParaRPr lang="en-US" dirty="0"/>
          </a:p>
        </p:txBody>
      </p:sp>
      <p:sp>
        <p:nvSpPr>
          <p:cNvPr id="3" name="Content Placeholder 2"/>
          <p:cNvSpPr>
            <a:spLocks noGrp="1"/>
          </p:cNvSpPr>
          <p:nvPr>
            <p:ph idx="1"/>
          </p:nvPr>
        </p:nvSpPr>
        <p:spPr/>
        <p:txBody>
          <a:bodyPr/>
          <a:lstStyle/>
          <a:p>
            <a:r>
              <a:rPr lang="en-US" dirty="0" smtClean="0"/>
              <a:t>Short 10 minutes in length</a:t>
            </a:r>
          </a:p>
          <a:p>
            <a:r>
              <a:rPr lang="en-US" dirty="0" smtClean="0"/>
              <a:t>Can be a meeting observation </a:t>
            </a:r>
          </a:p>
          <a:p>
            <a:r>
              <a:rPr lang="en-US" dirty="0" smtClean="0"/>
              <a:t>Can be a conversation</a:t>
            </a:r>
          </a:p>
          <a:p>
            <a:r>
              <a:rPr lang="en-US" dirty="0" smtClean="0"/>
              <a:t>Can be a parent conference</a:t>
            </a:r>
          </a:p>
          <a:p>
            <a:r>
              <a:rPr lang="en-US" dirty="0" smtClean="0"/>
              <a:t>Can be a classroom visit</a:t>
            </a:r>
          </a:p>
          <a:p>
            <a:endParaRPr lang="en-US" dirty="0"/>
          </a:p>
        </p:txBody>
      </p:sp>
    </p:spTree>
    <p:extLst>
      <p:ext uri="{BB962C8B-B14F-4D97-AF65-F5344CB8AC3E}">
        <p14:creationId xmlns:p14="http://schemas.microsoft.com/office/powerpoint/2010/main" val="1135688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
          <p:cNvPicPr/>
          <p:nvPr/>
        </p:nvPicPr>
        <p:blipFill>
          <a:blip r:embed="rId2"/>
          <a:stretch>
            <a:fillRect/>
          </a:stretch>
        </p:blipFill>
        <p:spPr>
          <a:xfrm>
            <a:off x="412569" y="326571"/>
            <a:ext cx="7879080" cy="6056630"/>
          </a:xfrm>
          <a:prstGeom prst="rect">
            <a:avLst/>
          </a:prstGeom>
        </p:spPr>
      </p:pic>
      <p:sp>
        <p:nvSpPr>
          <p:cNvPr id="5" name="Rectangle 4"/>
          <p:cNvSpPr/>
          <p:nvPr/>
        </p:nvSpPr>
        <p:spPr>
          <a:xfrm>
            <a:off x="2286000" y="2413339"/>
            <a:ext cx="3048000" cy="307777"/>
          </a:xfrm>
          <a:prstGeom prst="rect">
            <a:avLst/>
          </a:prstGeom>
        </p:spPr>
        <p:txBody>
          <a:bodyPr wrap="square">
            <a:spAutoFit/>
          </a:bodyPr>
          <a:lstStyle/>
          <a:p>
            <a:endParaRPr lang="en-US" sz="1400" dirty="0"/>
          </a:p>
        </p:txBody>
      </p:sp>
      <p:sp>
        <p:nvSpPr>
          <p:cNvPr id="6" name="Rectangle 5"/>
          <p:cNvSpPr/>
          <p:nvPr/>
        </p:nvSpPr>
        <p:spPr>
          <a:xfrm>
            <a:off x="609600" y="838200"/>
            <a:ext cx="2667000" cy="1569660"/>
          </a:xfrm>
          <a:prstGeom prst="rect">
            <a:avLst/>
          </a:prstGeom>
        </p:spPr>
        <p:txBody>
          <a:bodyPr wrap="square">
            <a:spAutoFit/>
          </a:bodyPr>
          <a:lstStyle/>
          <a:p>
            <a:endParaRPr lang="en-US" sz="1200" dirty="0" smtClean="0"/>
          </a:p>
          <a:p>
            <a:r>
              <a:rPr lang="en-US" sz="1200" dirty="0" smtClean="0"/>
              <a:t>Teacher </a:t>
            </a:r>
            <a:r>
              <a:rPr lang="en-US" sz="1200" dirty="0"/>
              <a:t>Observation &amp; Practice Effective 2013-14 School Year Danielson Framework Domains</a:t>
            </a:r>
          </a:p>
          <a:p>
            <a:r>
              <a:rPr lang="en-US" sz="1200" dirty="0"/>
              <a:t>1.Planning and Preparation</a:t>
            </a:r>
          </a:p>
          <a:p>
            <a:r>
              <a:rPr lang="en-US" sz="1200" dirty="0"/>
              <a:t>2.Classroom Environment</a:t>
            </a:r>
          </a:p>
          <a:p>
            <a:r>
              <a:rPr lang="en-US" sz="1200" dirty="0"/>
              <a:t>3.Instruction</a:t>
            </a:r>
          </a:p>
          <a:p>
            <a:r>
              <a:rPr lang="en-US" sz="1200" dirty="0"/>
              <a:t>4.Professional Responsibilities</a:t>
            </a:r>
          </a:p>
        </p:txBody>
      </p:sp>
      <p:sp>
        <p:nvSpPr>
          <p:cNvPr id="8" name="Rectangle 7"/>
          <p:cNvSpPr/>
          <p:nvPr/>
        </p:nvSpPr>
        <p:spPr>
          <a:xfrm>
            <a:off x="3810000" y="914400"/>
            <a:ext cx="3886200" cy="1498939"/>
          </a:xfrm>
          <a:prstGeom prst="rect">
            <a:avLst/>
          </a:prstGeom>
        </p:spPr>
        <p:txBody>
          <a:bodyPr wrap="square">
            <a:spAutoFit/>
          </a:bodyPr>
          <a:lstStyle/>
          <a:p>
            <a:r>
              <a:rPr lang="en-US" sz="1100" dirty="0"/>
              <a:t>Building Level Data/School Performance Profile Effective 2013-14 </a:t>
            </a:r>
            <a:r>
              <a:rPr lang="en-US" sz="1100" dirty="0" smtClean="0"/>
              <a:t>School </a:t>
            </a:r>
            <a:r>
              <a:rPr lang="en-US" sz="1100" dirty="0"/>
              <a:t>Year</a:t>
            </a:r>
          </a:p>
          <a:p>
            <a:r>
              <a:rPr lang="en-US" sz="1100" dirty="0"/>
              <a:t>Indicators of Academic Achievement</a:t>
            </a:r>
          </a:p>
          <a:p>
            <a:r>
              <a:rPr lang="en-US" sz="1100" dirty="0"/>
              <a:t>Indicators of Closing the Achievement Gap, All Students Indicators of Closing the Achievement Gap, Subgroups Academic Growth PVAAS</a:t>
            </a:r>
          </a:p>
          <a:p>
            <a:r>
              <a:rPr lang="en-US" sz="1100" dirty="0"/>
              <a:t>Other Academic Indicators</a:t>
            </a:r>
          </a:p>
          <a:p>
            <a:r>
              <a:rPr lang="en-US" sz="1100" dirty="0"/>
              <a:t>Credit for Advanced Achievement</a:t>
            </a:r>
          </a:p>
        </p:txBody>
      </p:sp>
      <p:sp>
        <p:nvSpPr>
          <p:cNvPr id="9" name="TextBox 8"/>
          <p:cNvSpPr txBox="1"/>
          <p:nvPr/>
        </p:nvSpPr>
        <p:spPr>
          <a:xfrm>
            <a:off x="2895600" y="2567227"/>
            <a:ext cx="1943161" cy="276999"/>
          </a:xfrm>
          <a:prstGeom prst="rect">
            <a:avLst/>
          </a:prstGeom>
          <a:noFill/>
        </p:spPr>
        <p:txBody>
          <a:bodyPr wrap="none" rtlCol="0">
            <a:spAutoFit/>
          </a:bodyPr>
          <a:lstStyle/>
          <a:p>
            <a:r>
              <a:rPr lang="en-US" sz="1200" dirty="0" smtClean="0"/>
              <a:t>Building Level Data 15%</a:t>
            </a:r>
            <a:endParaRPr lang="en-US" sz="1200" dirty="0"/>
          </a:p>
        </p:txBody>
      </p:sp>
      <p:sp>
        <p:nvSpPr>
          <p:cNvPr id="10" name="TextBox 9"/>
          <p:cNvSpPr txBox="1"/>
          <p:nvPr/>
        </p:nvSpPr>
        <p:spPr>
          <a:xfrm>
            <a:off x="4114800" y="3951905"/>
            <a:ext cx="2012089" cy="261610"/>
          </a:xfrm>
          <a:prstGeom prst="rect">
            <a:avLst/>
          </a:prstGeom>
          <a:noFill/>
        </p:spPr>
        <p:txBody>
          <a:bodyPr wrap="none" rtlCol="0">
            <a:spAutoFit/>
          </a:bodyPr>
          <a:lstStyle/>
          <a:p>
            <a:r>
              <a:rPr lang="en-US" sz="1100" dirty="0" smtClean="0"/>
              <a:t>Teacher Specific Data 15%</a:t>
            </a:r>
            <a:endParaRPr lang="en-US" sz="1100" dirty="0"/>
          </a:p>
        </p:txBody>
      </p:sp>
      <p:sp>
        <p:nvSpPr>
          <p:cNvPr id="11" name="TextBox 10"/>
          <p:cNvSpPr txBox="1"/>
          <p:nvPr/>
        </p:nvSpPr>
        <p:spPr>
          <a:xfrm>
            <a:off x="1143000" y="3886200"/>
            <a:ext cx="1250033" cy="600164"/>
          </a:xfrm>
          <a:prstGeom prst="rect">
            <a:avLst/>
          </a:prstGeom>
          <a:noFill/>
        </p:spPr>
        <p:txBody>
          <a:bodyPr wrap="square" rtlCol="0">
            <a:spAutoFit/>
          </a:bodyPr>
          <a:lstStyle/>
          <a:p>
            <a:r>
              <a:rPr lang="en-US" sz="1100" dirty="0" smtClean="0"/>
              <a:t>Observation</a:t>
            </a:r>
          </a:p>
          <a:p>
            <a:r>
              <a:rPr lang="en-US" sz="1100" dirty="0" smtClean="0"/>
              <a:t>&amp; Practice</a:t>
            </a:r>
          </a:p>
          <a:p>
            <a:r>
              <a:rPr lang="en-US" sz="1100" dirty="0" smtClean="0"/>
              <a:t>50%</a:t>
            </a:r>
            <a:endParaRPr lang="en-US" sz="1100" dirty="0"/>
          </a:p>
        </p:txBody>
      </p:sp>
      <p:sp>
        <p:nvSpPr>
          <p:cNvPr id="12" name="TextBox 11"/>
          <p:cNvSpPr txBox="1"/>
          <p:nvPr/>
        </p:nvSpPr>
        <p:spPr>
          <a:xfrm>
            <a:off x="2723606" y="4637314"/>
            <a:ext cx="841897" cy="415498"/>
          </a:xfrm>
          <a:prstGeom prst="rect">
            <a:avLst/>
          </a:prstGeom>
          <a:noFill/>
        </p:spPr>
        <p:txBody>
          <a:bodyPr wrap="none" rtlCol="0">
            <a:spAutoFit/>
          </a:bodyPr>
          <a:lstStyle/>
          <a:p>
            <a:r>
              <a:rPr lang="en-US" sz="1050" dirty="0" smtClean="0"/>
              <a:t>Elective</a:t>
            </a:r>
          </a:p>
          <a:p>
            <a:r>
              <a:rPr lang="en-US" sz="1050" dirty="0" smtClean="0"/>
              <a:t> Data 20%</a:t>
            </a:r>
            <a:endParaRPr lang="en-US" sz="1050" dirty="0"/>
          </a:p>
        </p:txBody>
      </p:sp>
      <p:sp>
        <p:nvSpPr>
          <p:cNvPr id="13" name="Rectangle 12"/>
          <p:cNvSpPr/>
          <p:nvPr/>
        </p:nvSpPr>
        <p:spPr>
          <a:xfrm>
            <a:off x="4352109" y="4637314"/>
            <a:ext cx="3801292" cy="1384995"/>
          </a:xfrm>
          <a:prstGeom prst="rect">
            <a:avLst/>
          </a:prstGeom>
        </p:spPr>
        <p:txBody>
          <a:bodyPr wrap="square">
            <a:spAutoFit/>
          </a:bodyPr>
          <a:lstStyle/>
          <a:p>
            <a:r>
              <a:rPr lang="en-US" sz="1050" dirty="0"/>
              <a:t>Elective Data/Student Learning Objective (SLO) Optional 2013-14 School Year</a:t>
            </a:r>
          </a:p>
          <a:p>
            <a:r>
              <a:rPr lang="en-US" sz="1050" dirty="0"/>
              <a:t>Effective 2014-15 School Year</a:t>
            </a:r>
          </a:p>
          <a:p>
            <a:r>
              <a:rPr lang="en-US" sz="1050" dirty="0"/>
              <a:t>District-Designed Measures and Examinations Nationally Recognized Standardized Tests</a:t>
            </a:r>
          </a:p>
          <a:p>
            <a:r>
              <a:rPr lang="en-US" sz="1050" dirty="0"/>
              <a:t>Industry Certification Examinations</a:t>
            </a:r>
          </a:p>
          <a:p>
            <a:r>
              <a:rPr lang="en-US" sz="1050" dirty="0"/>
              <a:t>Student Projects Pursuant to Local Requirements Student Portfolios Pursuant to Local Requirements</a:t>
            </a:r>
          </a:p>
        </p:txBody>
      </p:sp>
      <p:sp>
        <p:nvSpPr>
          <p:cNvPr id="14" name="TextBox 13"/>
          <p:cNvSpPr txBox="1"/>
          <p:nvPr/>
        </p:nvSpPr>
        <p:spPr>
          <a:xfrm>
            <a:off x="5474262" y="2659560"/>
            <a:ext cx="2153154" cy="1223412"/>
          </a:xfrm>
          <a:prstGeom prst="rect">
            <a:avLst/>
          </a:prstGeom>
          <a:noFill/>
        </p:spPr>
        <p:txBody>
          <a:bodyPr wrap="none" rtlCol="0">
            <a:spAutoFit/>
          </a:bodyPr>
          <a:lstStyle/>
          <a:p>
            <a:r>
              <a:rPr lang="en-US" sz="1050" dirty="0" smtClean="0"/>
              <a:t>Teacher Specific Data </a:t>
            </a:r>
          </a:p>
          <a:p>
            <a:r>
              <a:rPr lang="en-US" sz="1050" dirty="0" smtClean="0"/>
              <a:t>PVAAS/ Growth 3 Year Rolling </a:t>
            </a:r>
          </a:p>
          <a:p>
            <a:r>
              <a:rPr lang="en-US" sz="1050" dirty="0" smtClean="0"/>
              <a:t>Average</a:t>
            </a:r>
          </a:p>
          <a:p>
            <a:endParaRPr lang="en-US" sz="1050" dirty="0" smtClean="0"/>
          </a:p>
          <a:p>
            <a:pPr marL="228600" indent="-228600">
              <a:buAutoNum type="arabicPeriod"/>
            </a:pPr>
            <a:r>
              <a:rPr lang="en-US" sz="1050" dirty="0" smtClean="0"/>
              <a:t>13-14 SY</a:t>
            </a:r>
          </a:p>
          <a:p>
            <a:pPr marL="228600" indent="-228600">
              <a:buAutoNum type="arabicPeriod"/>
            </a:pPr>
            <a:r>
              <a:rPr lang="en-US" sz="1050" dirty="0" smtClean="0"/>
              <a:t>14-15 SY</a:t>
            </a:r>
          </a:p>
          <a:p>
            <a:pPr marL="228600" indent="-228600">
              <a:buAutoNum type="arabicPeriod"/>
            </a:pPr>
            <a:r>
              <a:rPr lang="en-US" sz="1050" dirty="0" smtClean="0"/>
              <a:t>15-16 SY </a:t>
            </a:r>
            <a:endParaRPr lang="en-US" sz="1050" dirty="0"/>
          </a:p>
        </p:txBody>
      </p:sp>
      <p:sp>
        <p:nvSpPr>
          <p:cNvPr id="15" name="TextBox 14"/>
          <p:cNvSpPr txBox="1"/>
          <p:nvPr/>
        </p:nvSpPr>
        <p:spPr>
          <a:xfrm>
            <a:off x="1143000" y="609600"/>
            <a:ext cx="4046301" cy="369332"/>
          </a:xfrm>
          <a:prstGeom prst="rect">
            <a:avLst/>
          </a:prstGeom>
          <a:noFill/>
        </p:spPr>
        <p:txBody>
          <a:bodyPr wrap="none" rtlCol="0">
            <a:spAutoFit/>
          </a:bodyPr>
          <a:lstStyle/>
          <a:p>
            <a:r>
              <a:rPr lang="en-US" dirty="0" smtClean="0"/>
              <a:t>Teachers with Eligible PVAAS DATA</a:t>
            </a:r>
            <a:endParaRPr lang="en-US" dirty="0"/>
          </a:p>
        </p:txBody>
      </p:sp>
    </p:spTree>
    <p:extLst>
      <p:ext uri="{BB962C8B-B14F-4D97-AF65-F5344CB8AC3E}">
        <p14:creationId xmlns:p14="http://schemas.microsoft.com/office/powerpoint/2010/main" val="3676952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457200"/>
            <a:ext cx="8839200" cy="792162"/>
          </a:xfrm>
        </p:spPr>
        <p:txBody>
          <a:bodyPr>
            <a:normAutofit/>
          </a:bodyPr>
          <a:lstStyle/>
          <a:p>
            <a:pPr algn="ctr"/>
            <a:r>
              <a:rPr lang="en-US" sz="3200" i="1" u="sng" dirty="0"/>
              <a:t>Teachers </a:t>
            </a:r>
            <a:r>
              <a:rPr lang="en-US" sz="3200" i="1" u="sng" dirty="0" smtClean="0"/>
              <a:t>Without </a:t>
            </a:r>
            <a:r>
              <a:rPr lang="en-US" sz="3200" i="1" u="sng" dirty="0"/>
              <a:t>Eligible PVAAS Score</a:t>
            </a:r>
          </a:p>
        </p:txBody>
      </p:sp>
      <p:graphicFrame>
        <p:nvGraphicFramePr>
          <p:cNvPr id="5" name="Chart 4"/>
          <p:cNvGraphicFramePr>
            <a:graphicFrameLocks/>
          </p:cNvGraphicFramePr>
          <p:nvPr>
            <p:extLst>
              <p:ext uri="{D42A27DB-BD31-4B8C-83A1-F6EECF244321}">
                <p14:modId xmlns:p14="http://schemas.microsoft.com/office/powerpoint/2010/main" val="3278830082"/>
              </p:ext>
            </p:extLst>
          </p:nvPr>
        </p:nvGraphicFramePr>
        <p:xfrm>
          <a:off x="228600" y="990600"/>
          <a:ext cx="8534400" cy="567046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645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76200"/>
            <a:ext cx="8686800" cy="662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22305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0"/>
            <a:ext cx="7024744" cy="1143000"/>
          </a:xfrm>
        </p:spPr>
        <p:txBody>
          <a:bodyPr/>
          <a:lstStyle/>
          <a:p>
            <a:r>
              <a:rPr lang="en-US" dirty="0" smtClean="0"/>
              <a:t>PA Levels of Performance</a:t>
            </a:r>
            <a:endParaRPr lang="en-US" dirty="0"/>
          </a:p>
        </p:txBody>
      </p:sp>
      <p:sp>
        <p:nvSpPr>
          <p:cNvPr id="3" name="Content Placeholder 2"/>
          <p:cNvSpPr>
            <a:spLocks noGrp="1"/>
          </p:cNvSpPr>
          <p:nvPr>
            <p:ph idx="1"/>
          </p:nvPr>
        </p:nvSpPr>
        <p:spPr>
          <a:xfrm>
            <a:off x="1066800" y="2133600"/>
            <a:ext cx="6777317" cy="3508977"/>
          </a:xfrm>
        </p:spPr>
        <p:txBody>
          <a:bodyPr>
            <a:noAutofit/>
          </a:bodyPr>
          <a:lstStyle/>
          <a:p>
            <a:r>
              <a:rPr lang="en-US" sz="2000" dirty="0" smtClean="0"/>
              <a:t>Distinguished</a:t>
            </a:r>
          </a:p>
          <a:p>
            <a:endParaRPr lang="en-US" sz="2000" dirty="0" smtClean="0"/>
          </a:p>
          <a:p>
            <a:r>
              <a:rPr lang="en-US" sz="2000" dirty="0" smtClean="0"/>
              <a:t>Proficient</a:t>
            </a:r>
          </a:p>
          <a:p>
            <a:endParaRPr lang="en-US" sz="2000" dirty="0" smtClean="0"/>
          </a:p>
          <a:p>
            <a:r>
              <a:rPr lang="en-US" sz="2000" dirty="0" smtClean="0"/>
              <a:t>Needs Improvement</a:t>
            </a:r>
          </a:p>
          <a:p>
            <a:endParaRPr lang="en-US" sz="2000" dirty="0" smtClean="0"/>
          </a:p>
          <a:p>
            <a:r>
              <a:rPr lang="en-US" sz="2000" dirty="0" smtClean="0"/>
              <a:t>Failing</a:t>
            </a:r>
          </a:p>
          <a:p>
            <a:pPr marL="114300" indent="0">
              <a:buNone/>
            </a:pPr>
            <a:endParaRPr lang="en-US" sz="2000" dirty="0" smtClean="0"/>
          </a:p>
          <a:p>
            <a:pPr marL="114300" indent="0">
              <a:buNone/>
            </a:pPr>
            <a:r>
              <a:rPr lang="en-US" sz="2000" dirty="0" smtClean="0"/>
              <a:t>1 Overall NI = Satisfactory</a:t>
            </a:r>
          </a:p>
          <a:p>
            <a:pPr marL="114300" indent="0">
              <a:buNone/>
            </a:pPr>
            <a:endParaRPr lang="en-US" sz="2000" dirty="0" smtClean="0"/>
          </a:p>
          <a:p>
            <a:pPr marL="114300" indent="0">
              <a:buNone/>
            </a:pPr>
            <a:r>
              <a:rPr lang="en-US" sz="2000" dirty="0" smtClean="0"/>
              <a:t>2 Overall NI over 10 year period = Unsatisfactory</a:t>
            </a:r>
            <a:endParaRPr lang="en-US" sz="2000" dirty="0"/>
          </a:p>
        </p:txBody>
      </p:sp>
    </p:spTree>
    <p:extLst>
      <p:ext uri="{BB962C8B-B14F-4D97-AF65-F5344CB8AC3E}">
        <p14:creationId xmlns:p14="http://schemas.microsoft.com/office/powerpoint/2010/main" val="3840619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6" name="Rectangle 28"/>
          <p:cNvSpPr>
            <a:spLocks noGrp="1" noChangeArrowheads="1"/>
          </p:cNvSpPr>
          <p:nvPr>
            <p:ph type="title"/>
          </p:nvPr>
        </p:nvSpPr>
        <p:spPr>
          <a:xfrm>
            <a:off x="533400" y="520700"/>
            <a:ext cx="8242300" cy="1143000"/>
          </a:xfrm>
        </p:spPr>
        <p:txBody>
          <a:bodyPr/>
          <a:lstStyle/>
          <a:p>
            <a:pPr eaLnBrk="1" fontAlgn="auto" hangingPunct="1">
              <a:spcAft>
                <a:spcPts val="0"/>
              </a:spcAft>
              <a:defRPr/>
            </a:pPr>
            <a:r>
              <a:rPr lang="en-US" sz="3200" b="1" dirty="0" smtClean="0">
                <a:solidFill>
                  <a:schemeClr val="tx2">
                    <a:satMod val="130000"/>
                  </a:schemeClr>
                </a:solidFill>
              </a:rPr>
              <a:t>A Framework for Teaching:</a:t>
            </a:r>
            <a:br>
              <a:rPr lang="en-US" sz="3200" b="1" dirty="0" smtClean="0">
                <a:solidFill>
                  <a:schemeClr val="tx2">
                    <a:satMod val="130000"/>
                  </a:schemeClr>
                </a:solidFill>
              </a:rPr>
            </a:br>
            <a:r>
              <a:rPr lang="en-US" sz="3200" b="1" dirty="0" smtClean="0">
                <a:solidFill>
                  <a:schemeClr val="tx2">
                    <a:satMod val="130000"/>
                  </a:schemeClr>
                </a:solidFill>
              </a:rPr>
              <a:t>Components of Professional Practice</a:t>
            </a:r>
            <a:endParaRPr lang="en-US" dirty="0" smtClean="0">
              <a:solidFill>
                <a:schemeClr val="tx2">
                  <a:satMod val="130000"/>
                </a:schemeClr>
              </a:solidFill>
            </a:endParaRPr>
          </a:p>
        </p:txBody>
      </p:sp>
      <p:sp>
        <p:nvSpPr>
          <p:cNvPr id="31748"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algn="ctr" eaLnBrk="0" fontAlgn="base" hangingPunct="0">
              <a:spcBef>
                <a:spcPct val="0"/>
              </a:spcBef>
              <a:spcAft>
                <a:spcPct val="0"/>
              </a:spcAft>
              <a:defRPr b="1">
                <a:solidFill>
                  <a:schemeClr val="tx1"/>
                </a:solidFill>
                <a:latin typeface="Arial" charset="0"/>
              </a:defRPr>
            </a:lvl6pPr>
            <a:lvl7pPr marL="2971800" indent="-228600" algn="ctr" eaLnBrk="0" fontAlgn="base" hangingPunct="0">
              <a:spcBef>
                <a:spcPct val="0"/>
              </a:spcBef>
              <a:spcAft>
                <a:spcPct val="0"/>
              </a:spcAft>
              <a:defRPr b="1">
                <a:solidFill>
                  <a:schemeClr val="tx1"/>
                </a:solidFill>
                <a:latin typeface="Arial" charset="0"/>
              </a:defRPr>
            </a:lvl7pPr>
            <a:lvl8pPr marL="3429000" indent="-228600" algn="ctr" eaLnBrk="0" fontAlgn="base" hangingPunct="0">
              <a:spcBef>
                <a:spcPct val="0"/>
              </a:spcBef>
              <a:spcAft>
                <a:spcPct val="0"/>
              </a:spcAft>
              <a:defRPr b="1">
                <a:solidFill>
                  <a:schemeClr val="tx1"/>
                </a:solidFill>
                <a:latin typeface="Arial" charset="0"/>
              </a:defRPr>
            </a:lvl8pPr>
            <a:lvl9pPr marL="3886200" indent="-228600" algn="ctr" eaLnBrk="0" fontAlgn="base" hangingPunct="0">
              <a:spcBef>
                <a:spcPct val="0"/>
              </a:spcBef>
              <a:spcAft>
                <a:spcPct val="0"/>
              </a:spcAft>
              <a:defRPr b="1">
                <a:solidFill>
                  <a:schemeClr val="tx1"/>
                </a:solidFill>
                <a:latin typeface="Arial" charset="0"/>
              </a:defRPr>
            </a:lvl9pPr>
          </a:lstStyle>
          <a:p>
            <a:r>
              <a:rPr lang="en-US" altLang="en-US" b="0" smtClean="0"/>
              <a:t>pbevan</a:t>
            </a:r>
          </a:p>
        </p:txBody>
      </p:sp>
      <p:sp>
        <p:nvSpPr>
          <p:cNvPr id="31751"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algn="ctr" eaLnBrk="0" fontAlgn="base" hangingPunct="0">
              <a:spcBef>
                <a:spcPct val="0"/>
              </a:spcBef>
              <a:spcAft>
                <a:spcPct val="0"/>
              </a:spcAft>
              <a:defRPr b="1">
                <a:solidFill>
                  <a:schemeClr val="tx1"/>
                </a:solidFill>
                <a:latin typeface="Arial" charset="0"/>
              </a:defRPr>
            </a:lvl6pPr>
            <a:lvl7pPr marL="2971800" indent="-228600" algn="ctr" eaLnBrk="0" fontAlgn="base" hangingPunct="0">
              <a:spcBef>
                <a:spcPct val="0"/>
              </a:spcBef>
              <a:spcAft>
                <a:spcPct val="0"/>
              </a:spcAft>
              <a:defRPr b="1">
                <a:solidFill>
                  <a:schemeClr val="tx1"/>
                </a:solidFill>
                <a:latin typeface="Arial" charset="0"/>
              </a:defRPr>
            </a:lvl7pPr>
            <a:lvl8pPr marL="3429000" indent="-228600" algn="ctr" eaLnBrk="0" fontAlgn="base" hangingPunct="0">
              <a:spcBef>
                <a:spcPct val="0"/>
              </a:spcBef>
              <a:spcAft>
                <a:spcPct val="0"/>
              </a:spcAft>
              <a:defRPr b="1">
                <a:solidFill>
                  <a:schemeClr val="tx1"/>
                </a:solidFill>
                <a:latin typeface="Arial" charset="0"/>
              </a:defRPr>
            </a:lvl8pPr>
            <a:lvl9pPr marL="3886200" indent="-228600" algn="ctr" eaLnBrk="0" fontAlgn="base" hangingPunct="0">
              <a:spcBef>
                <a:spcPct val="0"/>
              </a:spcBef>
              <a:spcAft>
                <a:spcPct val="0"/>
              </a:spcAft>
              <a:defRPr b="1">
                <a:solidFill>
                  <a:schemeClr val="tx1"/>
                </a:solidFill>
                <a:latin typeface="Arial" charset="0"/>
              </a:defRPr>
            </a:lvl9pPr>
          </a:lstStyle>
          <a:p>
            <a:endParaRPr lang="en-US" altLang="en-US"/>
          </a:p>
        </p:txBody>
      </p:sp>
      <p:grpSp>
        <p:nvGrpSpPr>
          <p:cNvPr id="31752" name="Group 30"/>
          <p:cNvGrpSpPr>
            <a:grpSpLocks/>
          </p:cNvGrpSpPr>
          <p:nvPr/>
        </p:nvGrpSpPr>
        <p:grpSpPr bwMode="auto">
          <a:xfrm>
            <a:off x="990600" y="1752600"/>
            <a:ext cx="7848600" cy="4346575"/>
            <a:chOff x="720" y="1248"/>
            <a:chExt cx="4944" cy="2738"/>
          </a:xfrm>
        </p:grpSpPr>
        <p:sp>
          <p:nvSpPr>
            <p:cNvPr id="31755"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algn="ctr" eaLnBrk="0" fontAlgn="base" hangingPunct="0">
                <a:spcBef>
                  <a:spcPct val="0"/>
                </a:spcBef>
                <a:spcAft>
                  <a:spcPct val="0"/>
                </a:spcAft>
                <a:defRPr b="1">
                  <a:solidFill>
                    <a:schemeClr val="tx1"/>
                  </a:solidFill>
                  <a:latin typeface="Arial" charset="0"/>
                </a:defRPr>
              </a:lvl6pPr>
              <a:lvl7pPr marL="2971800" indent="-228600" algn="ctr" eaLnBrk="0" fontAlgn="base" hangingPunct="0">
                <a:spcBef>
                  <a:spcPct val="0"/>
                </a:spcBef>
                <a:spcAft>
                  <a:spcPct val="0"/>
                </a:spcAft>
                <a:defRPr b="1">
                  <a:solidFill>
                    <a:schemeClr val="tx1"/>
                  </a:solidFill>
                  <a:latin typeface="Arial" charset="0"/>
                </a:defRPr>
              </a:lvl7pPr>
              <a:lvl8pPr marL="3429000" indent="-228600" algn="ctr" eaLnBrk="0" fontAlgn="base" hangingPunct="0">
                <a:spcBef>
                  <a:spcPct val="0"/>
                </a:spcBef>
                <a:spcAft>
                  <a:spcPct val="0"/>
                </a:spcAft>
                <a:defRPr b="1">
                  <a:solidFill>
                    <a:schemeClr val="tx1"/>
                  </a:solidFill>
                  <a:latin typeface="Arial" charset="0"/>
                </a:defRPr>
              </a:lvl8pPr>
              <a:lvl9pPr marL="3886200" indent="-228600" algn="ctr" eaLnBrk="0" fontAlgn="base" hangingPunct="0">
                <a:spcBef>
                  <a:spcPct val="0"/>
                </a:spcBef>
                <a:spcAft>
                  <a:spcPct val="0"/>
                </a:spcAft>
                <a:defRPr b="1">
                  <a:solidFill>
                    <a:schemeClr val="tx1"/>
                  </a:solidFill>
                  <a:latin typeface="Arial" charset="0"/>
                </a:defRPr>
              </a:lvl9pPr>
            </a:lstStyle>
            <a:p>
              <a:pPr algn="l"/>
              <a:r>
                <a:rPr lang="en-US" altLang="en-US" sz="1600">
                  <a:solidFill>
                    <a:srgbClr val="FF3399"/>
                  </a:solidFill>
                </a:rPr>
                <a:t>Domain 4:  Professional Responsibilities</a:t>
              </a:r>
            </a:p>
            <a:p>
              <a:pPr algn="l">
                <a:buFontTx/>
                <a:buChar char="•"/>
              </a:pPr>
              <a:r>
                <a:rPr lang="en-US" altLang="en-US" sz="1600" b="0">
                  <a:solidFill>
                    <a:srgbClr val="FF3399"/>
                  </a:solidFill>
                </a:rPr>
                <a:t>Reflecting on Teaching</a:t>
              </a:r>
            </a:p>
            <a:p>
              <a:pPr algn="l">
                <a:buFontTx/>
                <a:buChar char="•"/>
              </a:pPr>
              <a:r>
                <a:rPr lang="en-US" altLang="en-US" sz="1600" b="0">
                  <a:solidFill>
                    <a:srgbClr val="FF3399"/>
                  </a:solidFill>
                </a:rPr>
                <a:t>Maintaining Accurate Records</a:t>
              </a:r>
            </a:p>
            <a:p>
              <a:pPr algn="l">
                <a:buFontTx/>
                <a:buChar char="•"/>
              </a:pPr>
              <a:r>
                <a:rPr lang="en-US" altLang="en-US" sz="1600" b="0">
                  <a:solidFill>
                    <a:srgbClr val="FF3399"/>
                  </a:solidFill>
                </a:rPr>
                <a:t>Communicating with Families</a:t>
              </a:r>
            </a:p>
            <a:p>
              <a:pPr algn="l">
                <a:buFontTx/>
                <a:buChar char="•"/>
              </a:pPr>
              <a:r>
                <a:rPr lang="en-US" altLang="en-US" sz="1600" b="0">
                  <a:solidFill>
                    <a:srgbClr val="FF3399"/>
                  </a:solidFill>
                </a:rPr>
                <a:t>Participating in a Professional Community</a:t>
              </a:r>
            </a:p>
            <a:p>
              <a:pPr algn="l">
                <a:buFontTx/>
                <a:buChar char="•"/>
              </a:pPr>
              <a:r>
                <a:rPr lang="en-US" altLang="en-US" sz="1600" b="0">
                  <a:solidFill>
                    <a:srgbClr val="FF3399"/>
                  </a:solidFill>
                </a:rPr>
                <a:t>Growing and Developing Professionally</a:t>
              </a:r>
            </a:p>
            <a:p>
              <a:pPr algn="l">
                <a:buFontTx/>
                <a:buChar char="•"/>
              </a:pPr>
              <a:r>
                <a:rPr lang="en-US" altLang="en-US" sz="1600" b="0">
                  <a:solidFill>
                    <a:srgbClr val="FF3399"/>
                  </a:solidFill>
                </a:rPr>
                <a:t>Showing Professionalism	</a:t>
              </a:r>
            </a:p>
          </p:txBody>
        </p:sp>
        <p:sp>
          <p:nvSpPr>
            <p:cNvPr id="31756" name="Text Box 32"/>
            <p:cNvSpPr txBox="1">
              <a:spLocks noChangeArrowheads="1"/>
            </p:cNvSpPr>
            <p:nvPr/>
          </p:nvSpPr>
          <p:spPr bwMode="auto">
            <a:xfrm>
              <a:off x="3216" y="2544"/>
              <a:ext cx="2304"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b="1">
                  <a:solidFill>
                    <a:schemeClr val="tx1"/>
                  </a:solidFill>
                  <a:latin typeface="Arial" charset="0"/>
                </a:defRPr>
              </a:lvl1pPr>
              <a:lvl2pPr marL="742950" indent="-285750">
                <a:tabLst>
                  <a:tab pos="114300" algn="l"/>
                </a:tabLst>
                <a:defRPr b="1">
                  <a:solidFill>
                    <a:schemeClr val="tx1"/>
                  </a:solidFill>
                  <a:latin typeface="Arial" charset="0"/>
                </a:defRPr>
              </a:lvl2pPr>
              <a:lvl3pPr marL="1143000" indent="-228600">
                <a:tabLst>
                  <a:tab pos="114300" algn="l"/>
                </a:tabLst>
                <a:defRPr b="1">
                  <a:solidFill>
                    <a:schemeClr val="tx1"/>
                  </a:solidFill>
                  <a:latin typeface="Arial" charset="0"/>
                </a:defRPr>
              </a:lvl3pPr>
              <a:lvl4pPr marL="1600200" indent="-228600">
                <a:tabLst>
                  <a:tab pos="114300" algn="l"/>
                </a:tabLst>
                <a:defRPr b="1">
                  <a:solidFill>
                    <a:schemeClr val="tx1"/>
                  </a:solidFill>
                  <a:latin typeface="Arial" charset="0"/>
                </a:defRPr>
              </a:lvl4pPr>
              <a:lvl5pPr marL="2057400" indent="-228600">
                <a:tabLst>
                  <a:tab pos="114300" algn="l"/>
                </a:tabLst>
                <a:defRPr b="1">
                  <a:solidFill>
                    <a:schemeClr val="tx1"/>
                  </a:solidFill>
                  <a:latin typeface="Arial" charset="0"/>
                </a:defRPr>
              </a:lvl5pPr>
              <a:lvl6pPr marL="2514600" indent="-228600" algn="ctr" eaLnBrk="0" fontAlgn="base" hangingPunct="0">
                <a:spcBef>
                  <a:spcPct val="0"/>
                </a:spcBef>
                <a:spcAft>
                  <a:spcPct val="0"/>
                </a:spcAft>
                <a:tabLst>
                  <a:tab pos="114300" algn="l"/>
                </a:tabLst>
                <a:defRPr b="1">
                  <a:solidFill>
                    <a:schemeClr val="tx1"/>
                  </a:solidFill>
                  <a:latin typeface="Arial" charset="0"/>
                </a:defRPr>
              </a:lvl6pPr>
              <a:lvl7pPr marL="2971800" indent="-228600" algn="ctr" eaLnBrk="0" fontAlgn="base" hangingPunct="0">
                <a:spcBef>
                  <a:spcPct val="0"/>
                </a:spcBef>
                <a:spcAft>
                  <a:spcPct val="0"/>
                </a:spcAft>
                <a:tabLst>
                  <a:tab pos="114300" algn="l"/>
                </a:tabLst>
                <a:defRPr b="1">
                  <a:solidFill>
                    <a:schemeClr val="tx1"/>
                  </a:solidFill>
                  <a:latin typeface="Arial" charset="0"/>
                </a:defRPr>
              </a:lvl7pPr>
              <a:lvl8pPr marL="3429000" indent="-228600" algn="ctr" eaLnBrk="0" fontAlgn="base" hangingPunct="0">
                <a:spcBef>
                  <a:spcPct val="0"/>
                </a:spcBef>
                <a:spcAft>
                  <a:spcPct val="0"/>
                </a:spcAft>
                <a:tabLst>
                  <a:tab pos="114300" algn="l"/>
                </a:tabLst>
                <a:defRPr b="1">
                  <a:solidFill>
                    <a:schemeClr val="tx1"/>
                  </a:solidFill>
                  <a:latin typeface="Arial" charset="0"/>
                </a:defRPr>
              </a:lvl8pPr>
              <a:lvl9pPr marL="3886200" indent="-228600" algn="ctr" eaLnBrk="0" fontAlgn="base" hangingPunct="0">
                <a:spcBef>
                  <a:spcPct val="0"/>
                </a:spcBef>
                <a:spcAft>
                  <a:spcPct val="0"/>
                </a:spcAft>
                <a:tabLst>
                  <a:tab pos="114300" algn="l"/>
                </a:tabLst>
                <a:defRPr b="1">
                  <a:solidFill>
                    <a:schemeClr val="tx1"/>
                  </a:solidFill>
                  <a:latin typeface="Arial" charset="0"/>
                </a:defRPr>
              </a:lvl9pPr>
            </a:lstStyle>
            <a:p>
              <a:pPr algn="l"/>
              <a:r>
                <a:rPr lang="en-US" altLang="en-US" sz="1600">
                  <a:solidFill>
                    <a:srgbClr val="0000FF"/>
                  </a:solidFill>
                </a:rPr>
                <a:t>Domain 3:  Instruction</a:t>
              </a:r>
              <a:endParaRPr lang="en-US" altLang="en-US" sz="1600" b="0">
                <a:solidFill>
                  <a:srgbClr val="0000FF"/>
                </a:solidFill>
              </a:endParaRPr>
            </a:p>
            <a:p>
              <a:pPr algn="l">
                <a:buFontTx/>
                <a:buChar char="•"/>
              </a:pPr>
              <a:r>
                <a:rPr lang="en-US" altLang="en-US" sz="1600" b="0">
                  <a:solidFill>
                    <a:srgbClr val="0000FF"/>
                  </a:solidFill>
                </a:rPr>
                <a:t>Communicating with Students</a:t>
              </a:r>
            </a:p>
            <a:p>
              <a:pPr algn="l">
                <a:buFontTx/>
                <a:buChar char="•"/>
              </a:pPr>
              <a:r>
                <a:rPr lang="en-US" altLang="en-US" sz="1600" b="0">
                  <a:solidFill>
                    <a:srgbClr val="0000FF"/>
                  </a:solidFill>
                </a:rPr>
                <a:t>Using Questioning and Discussion </a:t>
              </a:r>
            </a:p>
            <a:p>
              <a:pPr algn="l"/>
              <a:r>
                <a:rPr lang="en-US" altLang="en-US" sz="1600" b="0">
                  <a:solidFill>
                    <a:srgbClr val="0000FF"/>
                  </a:solidFill>
                </a:rPr>
                <a:t>  Techniques</a:t>
              </a:r>
            </a:p>
            <a:p>
              <a:pPr algn="l">
                <a:buFontTx/>
                <a:buChar char="•"/>
              </a:pPr>
              <a:r>
                <a:rPr lang="en-US" altLang="en-US" sz="1600" b="0">
                  <a:solidFill>
                    <a:srgbClr val="0000FF"/>
                  </a:solidFill>
                </a:rPr>
                <a:t>Engaging Students in Learning</a:t>
              </a:r>
            </a:p>
            <a:p>
              <a:pPr algn="l">
                <a:buFontTx/>
                <a:buChar char="•"/>
              </a:pPr>
              <a:r>
                <a:rPr lang="en-US" altLang="en-US" sz="1600" b="0">
                  <a:solidFill>
                    <a:srgbClr val="0000FF"/>
                  </a:solidFill>
                </a:rPr>
                <a:t>Using Assessment in Instruction</a:t>
              </a:r>
            </a:p>
            <a:p>
              <a:pPr algn="l">
                <a:buFontTx/>
                <a:buChar char="•"/>
              </a:pPr>
              <a:r>
                <a:rPr lang="en-US" altLang="en-US" sz="1600" b="0">
                  <a:solidFill>
                    <a:srgbClr val="0000FF"/>
                  </a:solidFill>
                </a:rPr>
                <a:t>Demonstrating Flexibility and     	Responsiveness</a:t>
              </a:r>
            </a:p>
          </p:txBody>
        </p:sp>
        <p:sp>
          <p:nvSpPr>
            <p:cNvPr id="31757" name="Rectangle 33"/>
            <p:cNvSpPr>
              <a:spLocks noChangeArrowheads="1"/>
            </p:cNvSpPr>
            <p:nvPr/>
          </p:nvSpPr>
          <p:spPr bwMode="auto">
            <a:xfrm>
              <a:off x="720" y="1248"/>
              <a:ext cx="2496" cy="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tabLst>
                  <a:tab pos="114300" algn="l"/>
                </a:tabLst>
                <a:defRPr b="1">
                  <a:solidFill>
                    <a:schemeClr val="tx1"/>
                  </a:solidFill>
                  <a:latin typeface="Arial" charset="0"/>
                </a:defRPr>
              </a:lvl1pPr>
              <a:lvl2pPr marL="742950" indent="-285750">
                <a:tabLst>
                  <a:tab pos="114300" algn="l"/>
                </a:tabLst>
                <a:defRPr b="1">
                  <a:solidFill>
                    <a:schemeClr val="tx1"/>
                  </a:solidFill>
                  <a:latin typeface="Arial" charset="0"/>
                </a:defRPr>
              </a:lvl2pPr>
              <a:lvl3pPr marL="1143000" indent="-228600">
                <a:tabLst>
                  <a:tab pos="114300" algn="l"/>
                </a:tabLst>
                <a:defRPr b="1">
                  <a:solidFill>
                    <a:schemeClr val="tx1"/>
                  </a:solidFill>
                  <a:latin typeface="Arial" charset="0"/>
                </a:defRPr>
              </a:lvl3pPr>
              <a:lvl4pPr marL="1600200" indent="-228600">
                <a:tabLst>
                  <a:tab pos="114300" algn="l"/>
                </a:tabLst>
                <a:defRPr b="1">
                  <a:solidFill>
                    <a:schemeClr val="tx1"/>
                  </a:solidFill>
                  <a:latin typeface="Arial" charset="0"/>
                </a:defRPr>
              </a:lvl4pPr>
              <a:lvl5pPr marL="2057400" indent="-228600">
                <a:tabLst>
                  <a:tab pos="114300" algn="l"/>
                </a:tabLst>
                <a:defRPr b="1">
                  <a:solidFill>
                    <a:schemeClr val="tx1"/>
                  </a:solidFill>
                  <a:latin typeface="Arial" charset="0"/>
                </a:defRPr>
              </a:lvl5pPr>
              <a:lvl6pPr marL="2514600" indent="-228600" algn="ctr" eaLnBrk="0" fontAlgn="base" hangingPunct="0">
                <a:spcBef>
                  <a:spcPct val="0"/>
                </a:spcBef>
                <a:spcAft>
                  <a:spcPct val="0"/>
                </a:spcAft>
                <a:tabLst>
                  <a:tab pos="114300" algn="l"/>
                </a:tabLst>
                <a:defRPr b="1">
                  <a:solidFill>
                    <a:schemeClr val="tx1"/>
                  </a:solidFill>
                  <a:latin typeface="Arial" charset="0"/>
                </a:defRPr>
              </a:lvl6pPr>
              <a:lvl7pPr marL="2971800" indent="-228600" algn="ctr" eaLnBrk="0" fontAlgn="base" hangingPunct="0">
                <a:spcBef>
                  <a:spcPct val="0"/>
                </a:spcBef>
                <a:spcAft>
                  <a:spcPct val="0"/>
                </a:spcAft>
                <a:tabLst>
                  <a:tab pos="114300" algn="l"/>
                </a:tabLst>
                <a:defRPr b="1">
                  <a:solidFill>
                    <a:schemeClr val="tx1"/>
                  </a:solidFill>
                  <a:latin typeface="Arial" charset="0"/>
                </a:defRPr>
              </a:lvl7pPr>
              <a:lvl8pPr marL="3429000" indent="-228600" algn="ctr" eaLnBrk="0" fontAlgn="base" hangingPunct="0">
                <a:spcBef>
                  <a:spcPct val="0"/>
                </a:spcBef>
                <a:spcAft>
                  <a:spcPct val="0"/>
                </a:spcAft>
                <a:tabLst>
                  <a:tab pos="114300" algn="l"/>
                </a:tabLst>
                <a:defRPr b="1">
                  <a:solidFill>
                    <a:schemeClr val="tx1"/>
                  </a:solidFill>
                  <a:latin typeface="Arial" charset="0"/>
                </a:defRPr>
              </a:lvl8pPr>
              <a:lvl9pPr marL="3886200" indent="-228600" algn="ctr" eaLnBrk="0" fontAlgn="base" hangingPunct="0">
                <a:spcBef>
                  <a:spcPct val="0"/>
                </a:spcBef>
                <a:spcAft>
                  <a:spcPct val="0"/>
                </a:spcAft>
                <a:tabLst>
                  <a:tab pos="114300" algn="l"/>
                </a:tabLst>
                <a:defRPr b="1">
                  <a:solidFill>
                    <a:schemeClr val="tx1"/>
                  </a:solidFill>
                  <a:latin typeface="Arial" charset="0"/>
                </a:defRPr>
              </a:lvl9pPr>
            </a:lstStyle>
            <a:p>
              <a:pPr algn="l"/>
              <a:r>
                <a:rPr lang="en-US" altLang="en-US" sz="1600" dirty="0">
                  <a:solidFill>
                    <a:srgbClr val="FF0066"/>
                  </a:solidFill>
                </a:rPr>
                <a:t>Domain 1:  Planning and Preparation</a:t>
              </a:r>
              <a:endParaRPr lang="en-US" altLang="en-US" sz="1600" b="0" dirty="0">
                <a:solidFill>
                  <a:srgbClr val="FF0066"/>
                </a:solidFill>
              </a:endParaRPr>
            </a:p>
            <a:p>
              <a:pPr algn="l">
                <a:buFontTx/>
                <a:buChar char="•"/>
              </a:pPr>
              <a:r>
                <a:rPr lang="en-US" altLang="en-US" sz="1600" b="0" dirty="0">
                  <a:solidFill>
                    <a:srgbClr val="FF0066"/>
                  </a:solidFill>
                </a:rPr>
                <a:t>Demonstrating Knowledge of  Content     	and Pedagogy</a:t>
              </a:r>
            </a:p>
            <a:p>
              <a:pPr algn="l">
                <a:buFontTx/>
                <a:buChar char="•"/>
              </a:pPr>
              <a:r>
                <a:rPr lang="en-US" altLang="en-US" sz="1600" b="0" dirty="0">
                  <a:solidFill>
                    <a:srgbClr val="FF0066"/>
                  </a:solidFill>
                </a:rPr>
                <a:t>Demonstrating Knowledge of Students</a:t>
              </a:r>
            </a:p>
            <a:p>
              <a:pPr algn="l">
                <a:buFontTx/>
                <a:buChar char="•"/>
              </a:pPr>
              <a:r>
                <a:rPr lang="en-US" altLang="en-US" sz="1600" b="0" dirty="0">
                  <a:solidFill>
                    <a:srgbClr val="FF0066"/>
                  </a:solidFill>
                </a:rPr>
                <a:t>Setting Instructional Outcomes</a:t>
              </a:r>
            </a:p>
            <a:p>
              <a:pPr algn="l">
                <a:buFontTx/>
                <a:buChar char="•"/>
              </a:pPr>
              <a:r>
                <a:rPr lang="en-US" altLang="en-US" sz="1600" b="0" dirty="0">
                  <a:solidFill>
                    <a:srgbClr val="FF0066"/>
                  </a:solidFill>
                </a:rPr>
                <a:t>Demonstrating Knowledge of Resources</a:t>
              </a:r>
            </a:p>
            <a:p>
              <a:pPr algn="l">
                <a:buFontTx/>
                <a:buChar char="•"/>
              </a:pPr>
              <a:r>
                <a:rPr lang="en-US" altLang="en-US" sz="1600" b="0" dirty="0">
                  <a:solidFill>
                    <a:srgbClr val="FF0066"/>
                  </a:solidFill>
                </a:rPr>
                <a:t>Designing Coherent Instruction</a:t>
              </a:r>
            </a:p>
            <a:p>
              <a:pPr algn="l">
                <a:buFontTx/>
                <a:buChar char="•"/>
              </a:pPr>
              <a:r>
                <a:rPr lang="en-US" altLang="en-US" sz="1600" b="0" dirty="0">
                  <a:solidFill>
                    <a:srgbClr val="FF0066"/>
                  </a:solidFill>
                </a:rPr>
                <a:t>Designing Student Assessments </a:t>
              </a:r>
              <a:endParaRPr lang="en-US" altLang="en-US" sz="1600" dirty="0">
                <a:solidFill>
                  <a:srgbClr val="FF0066"/>
                </a:solidFill>
              </a:endParaRPr>
            </a:p>
          </p:txBody>
        </p:sp>
        <p:sp>
          <p:nvSpPr>
            <p:cNvPr id="31758" name="Rectangle 34"/>
            <p:cNvSpPr>
              <a:spLocks noChangeArrowheads="1"/>
            </p:cNvSpPr>
            <p:nvPr/>
          </p:nvSpPr>
          <p:spPr bwMode="auto">
            <a:xfrm>
              <a:off x="3216" y="1248"/>
              <a:ext cx="2448" cy="1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tabLst>
                  <a:tab pos="114300" algn="l"/>
                </a:tabLst>
                <a:defRPr b="1">
                  <a:solidFill>
                    <a:schemeClr val="tx1"/>
                  </a:solidFill>
                  <a:latin typeface="Arial" charset="0"/>
                </a:defRPr>
              </a:lvl1pPr>
              <a:lvl2pPr marL="742950" indent="-285750">
                <a:tabLst>
                  <a:tab pos="114300" algn="l"/>
                </a:tabLst>
                <a:defRPr b="1">
                  <a:solidFill>
                    <a:schemeClr val="tx1"/>
                  </a:solidFill>
                  <a:latin typeface="Arial" charset="0"/>
                </a:defRPr>
              </a:lvl2pPr>
              <a:lvl3pPr marL="1143000" indent="-228600">
                <a:tabLst>
                  <a:tab pos="114300" algn="l"/>
                </a:tabLst>
                <a:defRPr b="1">
                  <a:solidFill>
                    <a:schemeClr val="tx1"/>
                  </a:solidFill>
                  <a:latin typeface="Arial" charset="0"/>
                </a:defRPr>
              </a:lvl3pPr>
              <a:lvl4pPr marL="1600200" indent="-228600">
                <a:tabLst>
                  <a:tab pos="114300" algn="l"/>
                </a:tabLst>
                <a:defRPr b="1">
                  <a:solidFill>
                    <a:schemeClr val="tx1"/>
                  </a:solidFill>
                  <a:latin typeface="Arial" charset="0"/>
                </a:defRPr>
              </a:lvl4pPr>
              <a:lvl5pPr marL="2057400" indent="-228600">
                <a:tabLst>
                  <a:tab pos="114300" algn="l"/>
                </a:tabLst>
                <a:defRPr b="1">
                  <a:solidFill>
                    <a:schemeClr val="tx1"/>
                  </a:solidFill>
                  <a:latin typeface="Arial" charset="0"/>
                </a:defRPr>
              </a:lvl5pPr>
              <a:lvl6pPr marL="2514600" indent="-228600" algn="ctr" eaLnBrk="0" fontAlgn="base" hangingPunct="0">
                <a:spcBef>
                  <a:spcPct val="0"/>
                </a:spcBef>
                <a:spcAft>
                  <a:spcPct val="0"/>
                </a:spcAft>
                <a:tabLst>
                  <a:tab pos="114300" algn="l"/>
                </a:tabLst>
                <a:defRPr b="1">
                  <a:solidFill>
                    <a:schemeClr val="tx1"/>
                  </a:solidFill>
                  <a:latin typeface="Arial" charset="0"/>
                </a:defRPr>
              </a:lvl6pPr>
              <a:lvl7pPr marL="2971800" indent="-228600" algn="ctr" eaLnBrk="0" fontAlgn="base" hangingPunct="0">
                <a:spcBef>
                  <a:spcPct val="0"/>
                </a:spcBef>
                <a:spcAft>
                  <a:spcPct val="0"/>
                </a:spcAft>
                <a:tabLst>
                  <a:tab pos="114300" algn="l"/>
                </a:tabLst>
                <a:defRPr b="1">
                  <a:solidFill>
                    <a:schemeClr val="tx1"/>
                  </a:solidFill>
                  <a:latin typeface="Arial" charset="0"/>
                </a:defRPr>
              </a:lvl7pPr>
              <a:lvl8pPr marL="3429000" indent="-228600" algn="ctr" eaLnBrk="0" fontAlgn="base" hangingPunct="0">
                <a:spcBef>
                  <a:spcPct val="0"/>
                </a:spcBef>
                <a:spcAft>
                  <a:spcPct val="0"/>
                </a:spcAft>
                <a:tabLst>
                  <a:tab pos="114300" algn="l"/>
                </a:tabLst>
                <a:defRPr b="1">
                  <a:solidFill>
                    <a:schemeClr val="tx1"/>
                  </a:solidFill>
                  <a:latin typeface="Arial" charset="0"/>
                </a:defRPr>
              </a:lvl8pPr>
              <a:lvl9pPr marL="3886200" indent="-228600" algn="ctr" eaLnBrk="0" fontAlgn="base" hangingPunct="0">
                <a:spcBef>
                  <a:spcPct val="0"/>
                </a:spcBef>
                <a:spcAft>
                  <a:spcPct val="0"/>
                </a:spcAft>
                <a:tabLst>
                  <a:tab pos="114300" algn="l"/>
                </a:tabLst>
                <a:defRPr b="1">
                  <a:solidFill>
                    <a:schemeClr val="tx1"/>
                  </a:solidFill>
                  <a:latin typeface="Arial" charset="0"/>
                </a:defRPr>
              </a:lvl9pPr>
            </a:lstStyle>
            <a:p>
              <a:pPr algn="l"/>
              <a:r>
                <a:rPr lang="en-US" altLang="en-US" sz="1600">
                  <a:solidFill>
                    <a:srgbClr val="0000FF"/>
                  </a:solidFill>
                </a:rPr>
                <a:t>Domain 2:  The Classroom Environment</a:t>
              </a:r>
              <a:endParaRPr lang="en-US" altLang="en-US" sz="1600" b="0">
                <a:solidFill>
                  <a:srgbClr val="0000FF"/>
                </a:solidFill>
              </a:endParaRPr>
            </a:p>
            <a:p>
              <a:pPr algn="l">
                <a:buFontTx/>
                <a:buChar char="•"/>
              </a:pPr>
              <a:r>
                <a:rPr lang="en-US" altLang="en-US" sz="1600" b="0">
                  <a:solidFill>
                    <a:srgbClr val="0000FF"/>
                  </a:solidFill>
                </a:rPr>
                <a:t>Creating an Environment of Respect 		and Rapport</a:t>
              </a:r>
            </a:p>
            <a:p>
              <a:pPr algn="l">
                <a:buFontTx/>
                <a:buChar char="•"/>
              </a:pPr>
              <a:r>
                <a:rPr lang="en-US" altLang="en-US" sz="1600" b="0">
                  <a:solidFill>
                    <a:srgbClr val="0000FF"/>
                  </a:solidFill>
                </a:rPr>
                <a:t>Establishing a Culture for Learning</a:t>
              </a:r>
            </a:p>
            <a:p>
              <a:pPr algn="l">
                <a:buFontTx/>
                <a:buChar char="•"/>
              </a:pPr>
              <a:r>
                <a:rPr lang="en-US" altLang="en-US" sz="1600" b="0">
                  <a:solidFill>
                    <a:srgbClr val="0000FF"/>
                  </a:solidFill>
                </a:rPr>
                <a:t>Managing Classroom Procedures</a:t>
              </a:r>
            </a:p>
            <a:p>
              <a:pPr algn="l">
                <a:buFontTx/>
                <a:buChar char="•"/>
              </a:pPr>
              <a:r>
                <a:rPr lang="en-US" altLang="en-US" sz="1600" b="0">
                  <a:solidFill>
                    <a:srgbClr val="0000FF"/>
                  </a:solidFill>
                </a:rPr>
                <a:t>Managing Student Behavior</a:t>
              </a:r>
            </a:p>
            <a:p>
              <a:pPr algn="l">
                <a:buFontTx/>
                <a:buChar char="•"/>
              </a:pPr>
              <a:r>
                <a:rPr lang="en-US" altLang="en-US" sz="1600" b="0">
                  <a:solidFill>
                    <a:srgbClr val="0000FF"/>
                  </a:solidFill>
                </a:rPr>
                <a:t>Organizing Physical Space</a:t>
              </a:r>
            </a:p>
          </p:txBody>
        </p:sp>
      </p:grpSp>
      <p:sp>
        <p:nvSpPr>
          <p:cNvPr id="31753"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4" name="Line 36"/>
          <p:cNvSpPr>
            <a:spLocks noChangeShapeType="1"/>
          </p:cNvSpPr>
          <p:nvPr/>
        </p:nvSpPr>
        <p:spPr bwMode="auto">
          <a:xfrm rot="5400000">
            <a:off x="26670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892853500"/>
      </p:ext>
    </p:extLst>
  </p:cSld>
  <p:clrMapOvr>
    <a:masterClrMapping/>
  </p:clrMapOvr>
  <mc:AlternateContent xmlns:mc="http://schemas.openxmlformats.org/markup-compatibility/2006" xmlns:p14="http://schemas.microsoft.com/office/powerpoint/2010/main">
    <mc:Choice Requires="p14">
      <p:transition spd="slow" p14:dur="2000" advTm="768"/>
    </mc:Choice>
    <mc:Fallback xmlns="">
      <p:transition spd="slow" advTm="768"/>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27664"/>
            <a:ext cx="8001000" cy="1143000"/>
          </a:xfrm>
        </p:spPr>
        <p:txBody>
          <a:bodyPr>
            <a:normAutofit fontScale="90000"/>
          </a:bodyPr>
          <a:lstStyle/>
          <a:p>
            <a:pPr>
              <a:defRPr/>
            </a:pPr>
            <a:r>
              <a:rPr lang="en-US" dirty="0" smtClean="0"/>
              <a:t>THE ANNOUNCED OBSERVATION</a:t>
            </a:r>
            <a:endParaRPr lang="en-US" dirty="0"/>
          </a:p>
        </p:txBody>
      </p:sp>
      <p:sp>
        <p:nvSpPr>
          <p:cNvPr id="117763" name="Content Placeholder 2"/>
          <p:cNvSpPr>
            <a:spLocks noGrp="1"/>
          </p:cNvSpPr>
          <p:nvPr>
            <p:ph idx="1"/>
          </p:nvPr>
        </p:nvSpPr>
        <p:spPr>
          <a:xfrm>
            <a:off x="1447800" y="2438400"/>
            <a:ext cx="6934200" cy="2895600"/>
          </a:xfrm>
        </p:spPr>
        <p:txBody>
          <a:bodyPr/>
          <a:lstStyle/>
          <a:p>
            <a:pPr marL="0" indent="0">
              <a:spcBef>
                <a:spcPts val="1200"/>
              </a:spcBef>
              <a:buFont typeface="Wingdings 2" pitchFamily="18" charset="2"/>
              <a:buNone/>
            </a:pPr>
            <a:r>
              <a:rPr lang="en-US" altLang="en-US" dirty="0" smtClean="0"/>
              <a:t>1. Pre-Observation  Conference </a:t>
            </a:r>
          </a:p>
          <a:p>
            <a:pPr marL="0" indent="0">
              <a:spcBef>
                <a:spcPts val="1200"/>
              </a:spcBef>
              <a:buFont typeface="Wingdings 2" pitchFamily="18" charset="2"/>
              <a:buNone/>
            </a:pPr>
            <a:r>
              <a:rPr lang="en-US" altLang="en-US" dirty="0" smtClean="0"/>
              <a:t>2. The Observation</a:t>
            </a:r>
          </a:p>
          <a:p>
            <a:pPr marL="0" indent="0">
              <a:spcBef>
                <a:spcPts val="1200"/>
              </a:spcBef>
              <a:buFont typeface="Wingdings 2" pitchFamily="18" charset="2"/>
              <a:buNone/>
            </a:pPr>
            <a:r>
              <a:rPr lang="en-US" altLang="en-US" dirty="0" smtClean="0"/>
              <a:t>3. Lesson Assessment</a:t>
            </a:r>
          </a:p>
          <a:p>
            <a:pPr marL="0" indent="0">
              <a:spcBef>
                <a:spcPts val="1200"/>
              </a:spcBef>
              <a:buFont typeface="Wingdings 2" pitchFamily="18" charset="2"/>
              <a:buNone/>
            </a:pPr>
            <a:r>
              <a:rPr lang="en-US" altLang="en-US" dirty="0" smtClean="0"/>
              <a:t>4. Post-Observation Conference</a:t>
            </a:r>
          </a:p>
        </p:txBody>
      </p:sp>
    </p:spTree>
    <p:extLst>
      <p:ext uri="{BB962C8B-B14F-4D97-AF65-F5344CB8AC3E}">
        <p14:creationId xmlns:p14="http://schemas.microsoft.com/office/powerpoint/2010/main" val="1509289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27664"/>
            <a:ext cx="8077200" cy="1143000"/>
          </a:xfrm>
        </p:spPr>
        <p:txBody>
          <a:bodyPr>
            <a:normAutofit/>
          </a:bodyPr>
          <a:lstStyle/>
          <a:p>
            <a:pPr>
              <a:defRPr/>
            </a:pPr>
            <a:r>
              <a:rPr lang="en-US" sz="3500" dirty="0" smtClean="0"/>
              <a:t>1.  The Pre-Observation Conference</a:t>
            </a:r>
            <a:endParaRPr lang="en-US" sz="3500" dirty="0"/>
          </a:p>
        </p:txBody>
      </p:sp>
      <p:sp>
        <p:nvSpPr>
          <p:cNvPr id="118787" name="Content Placeholder 2"/>
          <p:cNvSpPr>
            <a:spLocks noGrp="1"/>
          </p:cNvSpPr>
          <p:nvPr>
            <p:ph idx="1"/>
          </p:nvPr>
        </p:nvSpPr>
        <p:spPr/>
        <p:txBody>
          <a:bodyPr/>
          <a:lstStyle/>
          <a:p>
            <a:pPr>
              <a:spcBef>
                <a:spcPts val="1200"/>
              </a:spcBef>
            </a:pPr>
            <a:r>
              <a:rPr lang="en-US" altLang="en-US" dirty="0" smtClean="0"/>
              <a:t>Purpose: To cause the plan to reflect the distinguished level of D1 as much as possible</a:t>
            </a:r>
          </a:p>
          <a:p>
            <a:pPr>
              <a:spcBef>
                <a:spcPts val="1200"/>
              </a:spcBef>
            </a:pPr>
            <a:r>
              <a:rPr lang="en-US" altLang="en-US" dirty="0" smtClean="0"/>
              <a:t>To clarify plan for observer</a:t>
            </a:r>
          </a:p>
          <a:p>
            <a:pPr>
              <a:spcBef>
                <a:spcPts val="1200"/>
              </a:spcBef>
            </a:pPr>
            <a:r>
              <a:rPr lang="en-US" altLang="en-US" dirty="0" smtClean="0"/>
              <a:t>To push teacher thinking</a:t>
            </a:r>
          </a:p>
          <a:p>
            <a:pPr>
              <a:spcBef>
                <a:spcPts val="1200"/>
              </a:spcBef>
            </a:pPr>
            <a:r>
              <a:rPr lang="en-US" altLang="en-US" dirty="0" smtClean="0"/>
              <a:t>To make desirable changes to the plan</a:t>
            </a:r>
          </a:p>
        </p:txBody>
      </p:sp>
    </p:spTree>
    <p:extLst>
      <p:ext uri="{BB962C8B-B14F-4D97-AF65-F5344CB8AC3E}">
        <p14:creationId xmlns:p14="http://schemas.microsoft.com/office/powerpoint/2010/main" val="516118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Austin</Template>
  <TotalTime>1613</TotalTime>
  <Words>2695</Words>
  <Application>Microsoft Office PowerPoint</Application>
  <PresentationFormat>On-screen Show (4:3)</PresentationFormat>
  <Paragraphs>360</Paragraphs>
  <Slides>28</Slides>
  <Notes>18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Austin</vt:lpstr>
      <vt:lpstr>Educator Effectiveness Evaluation Overview</vt:lpstr>
      <vt:lpstr>PA Code: Title 22 Chapter 19</vt:lpstr>
      <vt:lpstr>PowerPoint Presentation</vt:lpstr>
      <vt:lpstr>Teachers Without Eligible PVAAS Score</vt:lpstr>
      <vt:lpstr>PowerPoint Presentation</vt:lpstr>
      <vt:lpstr>PA Levels of Performance</vt:lpstr>
      <vt:lpstr>A Framework for Teaching: Components of Professional Practice</vt:lpstr>
      <vt:lpstr>THE ANNOUNCED OBSERVATION</vt:lpstr>
      <vt:lpstr>1.  The Pre-Observation Conference</vt:lpstr>
      <vt:lpstr>Preparing for the  Pre-Observation Conference</vt:lpstr>
      <vt:lpstr>2.  The Observation</vt:lpstr>
      <vt:lpstr>PowerPoint Presentation</vt:lpstr>
      <vt:lpstr>Evidence</vt:lpstr>
      <vt:lpstr>THE UNANNOUNCED OBSERVATION</vt:lpstr>
      <vt:lpstr>3.  Preparing for the   Post-Teaching Conference</vt:lpstr>
      <vt:lpstr>3 - 4.  Preparing for the  Post-teaching Conference</vt:lpstr>
      <vt:lpstr>The Purpose of the Post</vt:lpstr>
      <vt:lpstr>5.  The Post-Teaching Conference</vt:lpstr>
      <vt:lpstr>5.  The Post-teaching Conference</vt:lpstr>
      <vt:lpstr>Observation-based Assessment: Process and Evidence</vt:lpstr>
      <vt:lpstr>What if . . . ?</vt:lpstr>
      <vt:lpstr>PowerPoint Presentation</vt:lpstr>
      <vt:lpstr>Professional Learning</vt:lpstr>
      <vt:lpstr>The Nature of Professional Learning:  Mental Work for Teachers</vt:lpstr>
      <vt:lpstr>Suggested Evaluative Events</vt:lpstr>
      <vt:lpstr>Suggested Evaluative Events</vt:lpstr>
      <vt:lpstr>Suggested Evaluative Events</vt:lpstr>
      <vt:lpstr>Walk Through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 Code: Title 22 Chapter 19</dc:title>
  <dc:creator>floydm</dc:creator>
  <cp:lastModifiedBy>rutkowskik</cp:lastModifiedBy>
  <cp:revision>20</cp:revision>
  <cp:lastPrinted>2013-08-08T16:14:01Z</cp:lastPrinted>
  <dcterms:created xsi:type="dcterms:W3CDTF">2013-08-06T12:48:55Z</dcterms:created>
  <dcterms:modified xsi:type="dcterms:W3CDTF">2014-01-07T14:56:31Z</dcterms:modified>
</cp:coreProperties>
</file>